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3"/>
    <p:sldMasterId id="2147483653" r:id="rId4"/>
    <p:sldMasterId id="2147483654"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6858000" cx="12192000"/>
  <p:notesSz cx="6858000" cy="1857375"/>
  <p:embeddedFontLst>
    <p:embeddedFont>
      <p:font typeface="Roboto"/>
      <p:regular r:id="rId68"/>
      <p:bold r:id="rId69"/>
      <p:italic r:id="rId70"/>
      <p:boldItalic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4.xml"/><Relationship Id="rId75" Type="http://schemas.openxmlformats.org/officeDocument/2006/relationships/font" Target="fonts/RobotoMono-boldItalic.fntdata"/><Relationship Id="rId30" Type="http://schemas.openxmlformats.org/officeDocument/2006/relationships/slide" Target="slides/slide23.xml"/><Relationship Id="rId74" Type="http://schemas.openxmlformats.org/officeDocument/2006/relationships/font" Target="fonts/RobotoMono-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 name="Google Shape;39;p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b16f5c068_0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 name="Google Shape;163;g2fb16f5c068_0_3: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b16f5c068_0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 name="Google Shape;172;g2fb16f5c068_0_1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b16f5c068_0_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 name="Google Shape;180;g2fb16f5c068_0_2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b16f5c068_0_3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 name="Google Shape;188;g2fb16f5c068_0_3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b16f5c068_0_4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 name="Google Shape;196;g2fb16f5c068_0_4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b16f5c068_0_4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 name="Google Shape;204;g2fb16f5c068_0_4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 name="Google Shape;45;p2: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46" name="Google Shape;46;p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 name="Google Shape;228;p14: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6: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36" name="Google Shape;236;p1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b16f5c068_0_11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2fb16f5c068_0_119: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46" name="Google Shape;246;g2fb16f5c068_0_119: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 name="Google Shape;255;p17: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 name="Google Shape;53;p3: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be848071c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9" name="Google Shape;309;g2fbe848071c_0_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6" name="Google Shape;316;p24: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47ea43bcb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3" name="Google Shape;323;g2247ea43bcb_1_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fb16f5c068_0_13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 name="Google Shape;331;g2fb16f5c068_0_135: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47ea43bcb_1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 name="Google Shape;339;g2247ea43bcb_1_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b16f5c068_0_15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g2fb16f5c068_0_157: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47ea43bcb_1_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 name="Google Shape;355;g2247ea43bcb_1_2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47ea43bcb_1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 name="Google Shape;363;g2247ea43bcb_1_32: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b16f5c068_0_1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 name="Google Shape;371;g2fb16f5c068_0_16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fb16f5c068_0_18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g2fb16f5c068_0_18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 name="Google Shape;61;p4: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fb16f5c068_0_19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 name="Google Shape;388;g2fb16f5c068_0_19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6" name="Google Shape;396;p34: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 name="Google Shape;401;p35: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36: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0" name="Google Shape;420;p37: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8" name="Google Shape;428;p38: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3" name="Google Shape;433;p39: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3" name="Google Shape;443;p40: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 name="Google Shape;450;p41: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7" name="Google Shape;457;p42: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 name="Google Shape;68;p5: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2" name="Google Shape;462;p43: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0" name="Google Shape;470;p44: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be848071c_0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 name="Google Shape;478;g2fbe848071c_0_18: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 name="Google Shape;485;p45: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46: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493" name="Google Shape;493;p4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452cb922d_0_6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g22452cb922d_0_68: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503" name="Google Shape;503;g22452cb922d_0_68: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452cb922d_0_4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g22452cb922d_0_41: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512" name="Google Shape;512;g22452cb922d_0_4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452cb922d_0_7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g22452cb922d_0_78: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521" name="Google Shape;521;g22452cb922d_0_78: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452cb922d_0_5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g22452cb922d_0_57: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530" name="Google Shape;530;g22452cb922d_0_5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fc07439a31_0_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g2fc07439a31_0_0: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539" name="Google Shape;539;g2fc07439a31_0_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p6: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75" name="Google Shape;75;p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 name="Google Shape;546;p47: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44418f1e2_0_3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2244418f1e2_0_31: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83" name="Google Shape;83;g2244418f1e2_0_3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44418f1e2_0_29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g2244418f1e2_0_297:notes"/>
          <p:cNvSpPr txBox="1"/>
          <p:nvPr>
            <p:ph idx="1" type="body"/>
          </p:nvPr>
        </p:nvSpPr>
        <p:spPr>
          <a:xfrm>
            <a:off x="685800" y="4400640"/>
            <a:ext cx="5486100" cy="3600000"/>
          </a:xfrm>
          <a:prstGeom prst="rect">
            <a:avLst/>
          </a:prstGeom>
          <a:noFill/>
          <a:ln>
            <a:noFill/>
          </a:ln>
        </p:spPr>
        <p:txBody>
          <a:bodyPr anchorCtr="0" anchor="t" bIns="45700" lIns="91425" spcFirstLastPara="1" rIns="91425" wrap="square" tIns="45700">
            <a:noAutofit/>
          </a:bodyPr>
          <a:lstStyle/>
          <a:p>
            <a:pPr indent="-21600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91" name="Google Shape;91;g2244418f1e2_0_29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 name="Google Shape;113;p8:notes"/>
          <p:cNvSpPr/>
          <p:nvPr>
            <p:ph idx="2" type="sldImg"/>
          </p:nvPr>
        </p:nvSpPr>
        <p:spPr>
          <a:xfrm>
            <a:off x="0" y="812520"/>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3" name="Shape 13"/>
        <p:cNvGrpSpPr/>
        <p:nvPr/>
      </p:nvGrpSpPr>
      <p:grpSpPr>
        <a:xfrm>
          <a:off x="0" y="0"/>
          <a:ext cx="0" cy="0"/>
          <a:chOff x="0" y="0"/>
          <a:chExt cx="0" cy="0"/>
        </a:xfrm>
      </p:grpSpPr>
      <p:sp>
        <p:nvSpPr>
          <p:cNvPr id="14" name="Google Shape;14;p2"/>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spTree>
      <p:nvGrpSpPr>
        <p:cNvPr id="19" name="Shape 19"/>
        <p:cNvGrpSpPr/>
        <p:nvPr/>
      </p:nvGrpSpPr>
      <p:grpSpPr>
        <a:xfrm>
          <a:off x="0" y="0"/>
          <a:ext cx="0" cy="0"/>
          <a:chOff x="0" y="0"/>
          <a:chExt cx="0" cy="0"/>
        </a:xfrm>
      </p:grpSpPr>
      <p:sp>
        <p:nvSpPr>
          <p:cNvPr id="20" name="Google Shape;20;p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 name="Shape 27"/>
        <p:cNvGrpSpPr/>
        <p:nvPr/>
      </p:nvGrpSpPr>
      <p:grpSpPr>
        <a:xfrm>
          <a:off x="0" y="0"/>
          <a:ext cx="0" cy="0"/>
          <a:chOff x="0" y="0"/>
          <a:chExt cx="0" cy="0"/>
        </a:xfrm>
      </p:grpSpPr>
      <p:sp>
        <p:nvSpPr>
          <p:cNvPr id="28" name="Google Shape;28;p6"/>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6"/>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type="blank">
  <p:cSld name="BLANK">
    <p:spTree>
      <p:nvGrpSpPr>
        <p:cNvPr id="35" name="Shape 35"/>
        <p:cNvGrpSpPr/>
        <p:nvPr/>
      </p:nvGrpSpPr>
      <p:grpSpPr>
        <a:xfrm>
          <a:off x="0" y="0"/>
          <a:ext cx="0" cy="0"/>
          <a:chOff x="0" y="0"/>
          <a:chExt cx="0" cy="0"/>
        </a:xfrm>
      </p:grpSpPr>
      <p:sp>
        <p:nvSpPr>
          <p:cNvPr id="36" name="Google Shape;36;p8"/>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23880" y="1122480"/>
            <a:ext cx="9143640" cy="2387160"/>
          </a:xfrm>
          <a:prstGeom prst="rect">
            <a:avLst/>
          </a:prstGeom>
          <a:noFill/>
          <a:ln>
            <a:noFill/>
          </a:ln>
        </p:spPr>
        <p:txBody>
          <a:bodyPr anchorCtr="0" anchor="b" bIns="45000" lIns="90000" spcFirstLastPara="1" rIns="90000" wrap="square" tIns="450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7" name="Google Shape;17;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831960" y="1709640"/>
            <a:ext cx="10515240" cy="2852280"/>
          </a:xfrm>
          <a:prstGeom prst="rect">
            <a:avLst/>
          </a:prstGeom>
          <a:noFill/>
          <a:ln>
            <a:noFill/>
          </a:ln>
        </p:spPr>
        <p:txBody>
          <a:bodyPr anchorCtr="0" anchor="b"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 name="Google Shape;23;p5"/>
          <p:cNvSpPr txBox="1"/>
          <p:nvPr>
            <p:ph idx="1" type="body"/>
          </p:nvPr>
        </p:nvSpPr>
        <p:spPr>
          <a:xfrm>
            <a:off x="831960" y="4589640"/>
            <a:ext cx="10515240" cy="1499760"/>
          </a:xfrm>
          <a:prstGeom prst="rect">
            <a:avLst/>
          </a:prstGeom>
          <a:noFill/>
          <a:ln>
            <a:noFill/>
          </a:ln>
        </p:spPr>
        <p:txBody>
          <a:bodyPr anchorCtr="0" anchor="t"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4" name="Google Shape;24;p5"/>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marR="0" rtl="0" algn="l">
              <a:lnSpc>
                <a:spcPct val="100000"/>
              </a:lnSpc>
              <a:spcBef>
                <a:spcPts val="0"/>
              </a:spcBef>
              <a:spcAft>
                <a:spcPts val="0"/>
              </a:spcAft>
              <a:buClr>
                <a:schemeClr val="dk1"/>
              </a:buClr>
              <a:buSzPts val="1800"/>
              <a:buFont typeface="Calibri"/>
              <a:buNone/>
              <a:defRPr b="0" sz="1800"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5" name="Google Shape;25;p5"/>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 name="Shape 31"/>
        <p:cNvGrpSpPr/>
        <p:nvPr/>
      </p:nvGrpSpPr>
      <p:grpSpPr>
        <a:xfrm>
          <a:off x="0" y="0"/>
          <a:ext cx="0" cy="0"/>
          <a:chOff x="0" y="0"/>
          <a:chExt cx="0" cy="0"/>
        </a:xfrm>
      </p:grpSpPr>
      <p:sp>
        <p:nvSpPr>
          <p:cNvPr id="32" name="Google Shape;32;p7"/>
          <p:cNvSpPr txBox="1"/>
          <p:nvPr>
            <p:ph idx="1" type="body"/>
          </p:nvPr>
        </p:nvSpPr>
        <p:spPr>
          <a:xfrm rot="5400000">
            <a:off x="1799280" y="-596160"/>
            <a:ext cx="5811480" cy="7733880"/>
          </a:xfrm>
          <a:prstGeom prst="rect">
            <a:avLst/>
          </a:prstGeom>
          <a:noFill/>
          <a:ln>
            <a:noFill/>
          </a:ln>
        </p:spPr>
        <p:txBody>
          <a:bodyPr anchorCtr="0" anchor="t" bIns="90000" lIns="45000" spcFirstLastPara="1" rIns="45000" wrap="square" tIns="90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3" name="Google Shape;33;p7"/>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 name="Google Shape;34;p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4.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48.png"/><Relationship Id="rId5"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hyperlink" Target="https://api.spacexdata.com/v4/rockets/" TargetMode="External"/><Relationship Id="rId5" Type="http://schemas.openxmlformats.org/officeDocument/2006/relationships/hyperlink" Target="https://api.spacexdata.com/v4/launchpads" TargetMode="External"/><Relationship Id="rId6" Type="http://schemas.openxmlformats.org/officeDocument/2006/relationships/hyperlink" Target="https://api.spacexdata.com/v4/payloads" TargetMode="External"/><Relationship Id="rId7" Type="http://schemas.openxmlformats.org/officeDocument/2006/relationships/hyperlink" Target="https://api.spacexdata.com/v4/cores/" TargetMode="External"/><Relationship Id="rId8" Type="http://schemas.openxmlformats.org/officeDocument/2006/relationships/hyperlink" Target="https://github.com/sandorvas/applied-data-science-capstone/blob/main/jupyter-labs-spacex-data-collection-api.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 name="Shape 40"/>
        <p:cNvGrpSpPr/>
        <p:nvPr/>
      </p:nvGrpSpPr>
      <p:grpSpPr>
        <a:xfrm>
          <a:off x="0" y="0"/>
          <a:ext cx="0" cy="0"/>
          <a:chOff x="0" y="0"/>
          <a:chExt cx="0" cy="0"/>
        </a:xfrm>
      </p:grpSpPr>
      <p:sp>
        <p:nvSpPr>
          <p:cNvPr id="41" name="Google Shape;41;p9"/>
          <p:cNvSpPr/>
          <p:nvPr/>
        </p:nvSpPr>
        <p:spPr>
          <a:xfrm>
            <a:off x="888480" y="4568760"/>
            <a:ext cx="2514240" cy="6397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Sandor Vas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2"/>
                </a:solidFill>
                <a:latin typeface="Arial"/>
                <a:ea typeface="Arial"/>
                <a:cs typeface="Arial"/>
                <a:sym typeface="Arial"/>
              </a:rPr>
              <a:t>2024-08-29</a:t>
            </a:r>
            <a:endParaRPr b="0" i="0" sz="1800" u="none" cap="none" strike="noStrike">
              <a:solidFill>
                <a:srgbClr val="000000"/>
              </a:solidFill>
              <a:latin typeface="Arial"/>
              <a:ea typeface="Arial"/>
              <a:cs typeface="Arial"/>
              <a:sym typeface="Arial"/>
            </a:endParaRPr>
          </a:p>
        </p:txBody>
      </p:sp>
      <p:pic>
        <p:nvPicPr>
          <p:cNvPr descr="IBM Skills Network Logo - Horizontal-noai copy.png" id="42" name="Google Shape;42;p9"/>
          <p:cNvPicPr preferRelativeResize="0"/>
          <p:nvPr/>
        </p:nvPicPr>
        <p:blipFill rotWithShape="1">
          <a:blip r:embed="rId4">
            <a:alphaModFix/>
          </a:blip>
          <a:srcRect b="0" l="0" r="0" t="0"/>
          <a:stretch/>
        </p:blipFill>
        <p:spPr>
          <a:xfrm>
            <a:off x="889920" y="676800"/>
            <a:ext cx="2103840" cy="62892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8"/>
          <p:cNvSpPr txBox="1"/>
          <p:nvPr>
            <p:ph idx="4294967295" type="body"/>
          </p:nvPr>
        </p:nvSpPr>
        <p:spPr>
          <a:xfrm>
            <a:off x="922325" y="2291348"/>
            <a:ext cx="3931800" cy="320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050">
                <a:solidFill>
                  <a:schemeClr val="dk1"/>
                </a:solidFill>
              </a:rPr>
              <a:t>Web scrap Falcon 9 launch records with BeautifulSoup:</a:t>
            </a:r>
            <a:endParaRPr sz="1050">
              <a:solidFill>
                <a:schemeClr val="dk1"/>
              </a:solidFill>
            </a:endParaRPr>
          </a:p>
          <a:p>
            <a:pPr indent="-295275" lvl="0" marL="457200" rtl="0" algn="l">
              <a:lnSpc>
                <a:spcPct val="115000"/>
              </a:lnSpc>
              <a:spcBef>
                <a:spcPts val="1100"/>
              </a:spcBef>
              <a:spcAft>
                <a:spcPts val="0"/>
              </a:spcAft>
              <a:buClr>
                <a:schemeClr val="dk1"/>
              </a:buClr>
              <a:buSzPts val="1050"/>
              <a:buChar char="●"/>
            </a:pPr>
            <a:r>
              <a:rPr lang="en-US" sz="1050">
                <a:solidFill>
                  <a:schemeClr val="dk1"/>
                </a:solidFill>
              </a:rPr>
              <a:t>Extract a Falcon 9 launch records HTML table from Wikipedia</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Parse the table and convert it into a Pandas dataframe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Process web scraped  HTML table with some predefined helper functions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perform an HTTP GET method to request the Falcon9 Launch HTML page, as an HTTP response.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find all tables on the wiki page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Iterate</a:t>
            </a:r>
            <a:r>
              <a:rPr lang="en-US" sz="1050">
                <a:solidFill>
                  <a:schemeClr val="dk1"/>
                </a:solidFill>
              </a:rPr>
              <a:t> through the &lt;th&gt; elements and apply the provided extract_column_from_header()</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Create a data frame by parsing the launch HTML tables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Create the dataframe based on the completed launch_ dict dictionary</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rPr>
              <a:t>Save the </a:t>
            </a:r>
            <a:r>
              <a:rPr lang="en-US" sz="1050">
                <a:solidFill>
                  <a:schemeClr val="dk1"/>
                </a:solidFill>
              </a:rPr>
              <a:t>dataframe</a:t>
            </a:r>
            <a:r>
              <a:rPr lang="en-US" sz="1050">
                <a:solidFill>
                  <a:schemeClr val="dk1"/>
                </a:solidFill>
              </a:rPr>
              <a:t> to spacex_web_scraped.csv</a:t>
            </a:r>
            <a:endParaRPr sz="1050">
              <a:solidFill>
                <a:schemeClr val="dk1"/>
              </a:solidFill>
            </a:endParaRPr>
          </a:p>
          <a:p>
            <a:pPr indent="0" lvl="0" marL="0" marR="0" rtl="0" algn="l">
              <a:lnSpc>
                <a:spcPct val="100000"/>
              </a:lnSpc>
              <a:spcBef>
                <a:spcPts val="500"/>
              </a:spcBef>
              <a:spcAft>
                <a:spcPts val="0"/>
              </a:spcAft>
              <a:buNone/>
            </a:pPr>
            <a:r>
              <a:t/>
            </a:r>
            <a:endParaRPr sz="1050">
              <a:solidFill>
                <a:srgbClr val="188038"/>
              </a:solidFill>
              <a:latin typeface="Roboto Mono"/>
              <a:ea typeface="Roboto Mono"/>
              <a:cs typeface="Roboto Mono"/>
              <a:sym typeface="Roboto Mono"/>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i="0" sz="2200" u="none" cap="none" strike="noStrike">
              <a:solidFill>
                <a:schemeClr val="dk1"/>
              </a:solidFill>
              <a:latin typeface="Calibri"/>
              <a:ea typeface="Calibri"/>
              <a:cs typeface="Calibri"/>
              <a:sym typeface="Calibri"/>
            </a:endParaRPr>
          </a:p>
        </p:txBody>
      </p:sp>
      <p:sp>
        <p:nvSpPr>
          <p:cNvPr id="129" name="Google Shape;129;p1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b="0" sz="4000" strike="noStrike">
              <a:solidFill>
                <a:srgbClr val="1C7DDB"/>
              </a:solidFill>
              <a:latin typeface="Arial"/>
              <a:ea typeface="Arial"/>
              <a:cs typeface="Arial"/>
              <a:sym typeface="Arial"/>
            </a:endParaRPr>
          </a:p>
        </p:txBody>
      </p:sp>
      <p:sp>
        <p:nvSpPr>
          <p:cNvPr id="130" name="Google Shape;130;p18"/>
          <p:cNvSpPr/>
          <p:nvPr/>
        </p:nvSpPr>
        <p:spPr>
          <a:xfrm>
            <a:off x="922325" y="444300"/>
            <a:ext cx="10515300" cy="1059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Data Collection - Scraping</a:t>
            </a:r>
            <a:endParaRPr b="0" sz="3360" strike="noStrike">
              <a:solidFill>
                <a:srgbClr val="0B49CB"/>
              </a:solidFill>
              <a:latin typeface="Arial"/>
              <a:ea typeface="Arial"/>
              <a:cs typeface="Arial"/>
              <a:sym typeface="Arial"/>
            </a:endParaRPr>
          </a:p>
          <a:p>
            <a:pPr indent="0" lvl="0" marL="0" rtl="0" algn="ctr">
              <a:lnSpc>
                <a:spcPct val="115000"/>
              </a:lnSpc>
              <a:spcBef>
                <a:spcPts val="1800"/>
              </a:spcBef>
              <a:spcAft>
                <a:spcPts val="0"/>
              </a:spcAft>
              <a:buClr>
                <a:schemeClr val="dk1"/>
              </a:buClr>
              <a:buSzPts val="1100"/>
              <a:buFont typeface="Arial"/>
              <a:buNone/>
            </a:pPr>
            <a:r>
              <a:rPr lang="en-US" sz="1700">
                <a:solidFill>
                  <a:srgbClr val="3C78D8"/>
                </a:solidFill>
              </a:rPr>
              <a:t>Web scraping Falcon 9 and Falcon Heavy Launches Records from Wikipedia</a:t>
            </a:r>
            <a:endParaRPr sz="1700">
              <a:solidFill>
                <a:srgbClr val="3C78D8"/>
              </a:solidFill>
            </a:endParaRPr>
          </a:p>
          <a:p>
            <a:pPr indent="0" lvl="0" marL="0" marR="0" rtl="0" algn="ctr">
              <a:lnSpc>
                <a:spcPct val="90000"/>
              </a:lnSpc>
              <a:spcBef>
                <a:spcPts val="400"/>
              </a:spcBef>
              <a:spcAft>
                <a:spcPts val="0"/>
              </a:spcAft>
              <a:buNone/>
            </a:pPr>
            <a:r>
              <a:t/>
            </a:r>
            <a:endParaRPr sz="3360">
              <a:solidFill>
                <a:srgbClr val="0B49CB"/>
              </a:solidFill>
            </a:endParaRPr>
          </a:p>
        </p:txBody>
      </p:sp>
      <p:sp>
        <p:nvSpPr>
          <p:cNvPr id="131" name="Google Shape;131;p18"/>
          <p:cNvSpPr/>
          <p:nvPr/>
        </p:nvSpPr>
        <p:spPr>
          <a:xfrm>
            <a:off x="5910120" y="1792440"/>
            <a:ext cx="5460480" cy="4206600"/>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l">
              <a:spcBef>
                <a:spcPts val="0"/>
              </a:spcBef>
              <a:spcAft>
                <a:spcPts val="0"/>
              </a:spcAft>
              <a:buClr>
                <a:srgbClr val="000000"/>
              </a:buClr>
              <a:buSzPts val="22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22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22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22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rgbClr val="1C7DDB"/>
              </a:buClr>
              <a:buSzPts val="2200"/>
              <a:buFont typeface="Arial"/>
              <a:buNone/>
            </a:pPr>
            <a:r>
              <a:t/>
            </a:r>
            <a:endParaRPr sz="2200">
              <a:solidFill>
                <a:schemeClr val="dk1"/>
              </a:solidFill>
              <a:latin typeface="Calibri"/>
              <a:ea typeface="Calibri"/>
              <a:cs typeface="Calibri"/>
              <a:sym typeface="Calibri"/>
            </a:endParaRPr>
          </a:p>
          <a:p>
            <a:pPr indent="0" lvl="0" marL="0" rtl="0" algn="ctr">
              <a:spcBef>
                <a:spcPts val="0"/>
              </a:spcBef>
              <a:spcAft>
                <a:spcPts val="0"/>
              </a:spcAft>
              <a:buNone/>
            </a:pPr>
            <a:r>
              <a:t/>
            </a:r>
            <a:endParaRPr sz="1000"/>
          </a:p>
          <a:p>
            <a:pPr indent="0" lvl="0" marL="0" marR="0" rtl="0" algn="l">
              <a:lnSpc>
                <a:spcPct val="90000"/>
              </a:lnSpc>
              <a:spcBef>
                <a:spcPts val="0"/>
              </a:spcBef>
              <a:spcAft>
                <a:spcPts val="0"/>
              </a:spcAft>
              <a:buNone/>
            </a:pPr>
            <a:r>
              <a:t/>
            </a:r>
            <a:endParaRPr sz="2200"/>
          </a:p>
          <a:p>
            <a:pPr indent="0" lvl="0" marL="0" marR="0" rtl="0" algn="l">
              <a:lnSpc>
                <a:spcPct val="90000"/>
              </a:lnSpc>
              <a:spcBef>
                <a:spcPts val="1001"/>
              </a:spcBef>
              <a:spcAft>
                <a:spcPts val="0"/>
              </a:spcAft>
              <a:buNone/>
            </a:pPr>
            <a:r>
              <a:t/>
            </a:r>
            <a:endParaRPr b="0" sz="2200"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None/>
            </a:pPr>
            <a:r>
              <a:t/>
            </a:r>
            <a:endParaRPr b="0" sz="2200"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None/>
            </a:pPr>
            <a:r>
              <a:t/>
            </a:r>
            <a:endParaRPr b="0" sz="2200"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None/>
            </a:pPr>
            <a:r>
              <a:t/>
            </a:r>
            <a:endParaRPr b="0" sz="2200" strike="noStrike">
              <a:solidFill>
                <a:srgbClr val="000000"/>
              </a:solidFill>
              <a:latin typeface="Arial"/>
              <a:ea typeface="Arial"/>
              <a:cs typeface="Arial"/>
              <a:sym typeface="Arial"/>
            </a:endParaRPr>
          </a:p>
        </p:txBody>
      </p:sp>
      <p:sp>
        <p:nvSpPr>
          <p:cNvPr id="132" name="Google Shape;132;p1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133" name="Google Shape;133;p18"/>
          <p:cNvSpPr/>
          <p:nvPr/>
        </p:nvSpPr>
        <p:spPr>
          <a:xfrm>
            <a:off x="5194775" y="1490850"/>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List of Falcon 9 and Falcon Heavy launches</a:t>
            </a:r>
            <a:r>
              <a:rPr lang="en-US" sz="1050">
                <a:solidFill>
                  <a:schemeClr val="dk1"/>
                </a:solidFill>
                <a:highlight>
                  <a:srgbClr val="FFFFFF"/>
                </a:highlight>
              </a:rPr>
              <a:t> Wikipage updated on </a:t>
            </a:r>
            <a:r>
              <a:rPr lang="en-US" sz="1050">
                <a:solidFill>
                  <a:schemeClr val="dk1"/>
                </a:solidFill>
              </a:rPr>
              <a:t>9th June 2021</a:t>
            </a:r>
            <a:endParaRPr>
              <a:solidFill>
                <a:schemeClr val="dk1"/>
              </a:solidFill>
            </a:endParaRPr>
          </a:p>
        </p:txBody>
      </p:sp>
      <p:sp>
        <p:nvSpPr>
          <p:cNvPr id="134" name="Google Shape;134;p18"/>
          <p:cNvSpPr/>
          <p:nvPr/>
        </p:nvSpPr>
        <p:spPr>
          <a:xfrm>
            <a:off x="5194775" y="2224213"/>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use requests.get() method with the provided static_url to get resconse object</a:t>
            </a:r>
            <a:endParaRPr>
              <a:solidFill>
                <a:schemeClr val="dk1"/>
              </a:solidFill>
            </a:endParaRPr>
          </a:p>
        </p:txBody>
      </p:sp>
      <p:sp>
        <p:nvSpPr>
          <p:cNvPr id="135" name="Google Shape;135;p18"/>
          <p:cNvSpPr/>
          <p:nvPr/>
        </p:nvSpPr>
        <p:spPr>
          <a:xfrm>
            <a:off x="5194763" y="2936125"/>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Create a BeautifulSoup object from the response text content</a:t>
            </a:r>
            <a:endParaRPr>
              <a:solidFill>
                <a:schemeClr val="dk1"/>
              </a:solidFill>
            </a:endParaRPr>
          </a:p>
        </p:txBody>
      </p:sp>
      <p:sp>
        <p:nvSpPr>
          <p:cNvPr id="136" name="Google Shape;136;p18"/>
          <p:cNvSpPr/>
          <p:nvPr/>
        </p:nvSpPr>
        <p:spPr>
          <a:xfrm>
            <a:off x="5194775" y="3648025"/>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find_all function in the BeautifulSoup object, with element type `table` and assign to a list called html_tables</a:t>
            </a:r>
            <a:endParaRPr>
              <a:solidFill>
                <a:schemeClr val="dk1"/>
              </a:solidFill>
            </a:endParaRPr>
          </a:p>
        </p:txBody>
      </p:sp>
      <p:sp>
        <p:nvSpPr>
          <p:cNvPr id="137" name="Google Shape;137;p18"/>
          <p:cNvSpPr/>
          <p:nvPr/>
        </p:nvSpPr>
        <p:spPr>
          <a:xfrm>
            <a:off x="5194775" y="4359925"/>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List of Falcon 9 and Falcon Heavy launches</a:t>
            </a:r>
            <a:r>
              <a:rPr lang="en-US" sz="1050">
                <a:solidFill>
                  <a:schemeClr val="dk1"/>
                </a:solidFill>
                <a:highlight>
                  <a:srgbClr val="FFFFFF"/>
                </a:highlight>
              </a:rPr>
              <a:t> Wikipage updated on </a:t>
            </a:r>
            <a:r>
              <a:rPr lang="en-US" sz="1050">
                <a:solidFill>
                  <a:schemeClr val="dk1"/>
                </a:solidFill>
              </a:rPr>
              <a:t>9th June 2021</a:t>
            </a:r>
            <a:endParaRPr>
              <a:solidFill>
                <a:schemeClr val="dk1"/>
              </a:solidFill>
            </a:endParaRPr>
          </a:p>
        </p:txBody>
      </p:sp>
      <p:sp>
        <p:nvSpPr>
          <p:cNvPr id="138" name="Google Shape;138;p18"/>
          <p:cNvSpPr/>
          <p:nvPr/>
        </p:nvSpPr>
        <p:spPr>
          <a:xfrm>
            <a:off x="5240325" y="5071825"/>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extract</a:t>
            </a:r>
            <a:r>
              <a:rPr lang="en-US" sz="1050">
                <a:solidFill>
                  <a:schemeClr val="dk1"/>
                </a:solidFill>
              </a:rPr>
              <a:t> columns from the header, </a:t>
            </a:r>
            <a:r>
              <a:rPr lang="en-US" sz="1050">
                <a:solidFill>
                  <a:schemeClr val="dk1"/>
                </a:solidFill>
              </a:rPr>
              <a:t>construct</a:t>
            </a:r>
            <a:r>
              <a:rPr lang="en-US" sz="1050">
                <a:solidFill>
                  <a:schemeClr val="dk1"/>
                </a:solidFill>
              </a:rPr>
              <a:t>  the launch dictionary (launh_dict) from keys and extract each tables</a:t>
            </a:r>
            <a:endParaRPr>
              <a:solidFill>
                <a:schemeClr val="dk1"/>
              </a:solidFill>
            </a:endParaRPr>
          </a:p>
        </p:txBody>
      </p:sp>
      <p:sp>
        <p:nvSpPr>
          <p:cNvPr id="139" name="Google Shape;139;p18"/>
          <p:cNvSpPr/>
          <p:nvPr/>
        </p:nvSpPr>
        <p:spPr>
          <a:xfrm>
            <a:off x="5240325" y="5783725"/>
            <a:ext cx="4454400" cy="5487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Create dataframe from the filled and parsed launch_dict and save the dataframe to the space_web_scraped.csv file</a:t>
            </a:r>
            <a:endParaRPr sz="1050">
              <a:solidFill>
                <a:schemeClr val="dk1"/>
              </a:solidFill>
            </a:endParaRPr>
          </a:p>
        </p:txBody>
      </p:sp>
      <p:sp>
        <p:nvSpPr>
          <p:cNvPr id="140" name="Google Shape;140;p18"/>
          <p:cNvSpPr/>
          <p:nvPr/>
        </p:nvSpPr>
        <p:spPr>
          <a:xfrm>
            <a:off x="7297975" y="20746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8"/>
          <p:cNvSpPr/>
          <p:nvPr/>
        </p:nvSpPr>
        <p:spPr>
          <a:xfrm>
            <a:off x="7374175" y="35224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8"/>
          <p:cNvSpPr/>
          <p:nvPr/>
        </p:nvSpPr>
        <p:spPr>
          <a:xfrm>
            <a:off x="7374175" y="42082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p:nvPr/>
        </p:nvSpPr>
        <p:spPr>
          <a:xfrm>
            <a:off x="7374175" y="48940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7374175" y="56560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9"/>
          <p:cNvSpPr txBox="1"/>
          <p:nvPr>
            <p:ph idx="4294967295" type="body"/>
          </p:nvPr>
        </p:nvSpPr>
        <p:spPr>
          <a:xfrm>
            <a:off x="770050" y="1461000"/>
            <a:ext cx="5484300" cy="5066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292929"/>
              </a:buClr>
              <a:buSzPts val="2200"/>
              <a:buFont typeface="Arial"/>
              <a:buNone/>
            </a:pPr>
            <a:r>
              <a:rPr lang="en-US" sz="1100">
                <a:solidFill>
                  <a:schemeClr val="dk1"/>
                </a:solidFill>
              </a:rPr>
              <a:t>Data wrangling was performed to clean, transform, and prepare the raw data for analysis. This ensured the data was accurate, complete, and suitable for modeling.</a:t>
            </a:r>
            <a:endParaRPr i="0" sz="1100" u="none" cap="none" strike="noStrike">
              <a:solidFill>
                <a:schemeClr val="dk1"/>
              </a:solidFill>
            </a:endParaRPr>
          </a:p>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rPr>
              <a:t>Data Cleaning: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Handling Missing Values: Missing values were handled by imputation with mean values for numerical features and mode values for categorical features.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Removing Duplicates: Duplicate records were identified and removed to maintain data quality.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Correcting Errors: Errors such as incorrect data types were corrected, and outliers were addressed through filtering.</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Feature Engineering: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Creating New Features: Extracted the year from date columns and created logarithmic transformations for mass.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Encoding Categorical Variables: Converted categorical variables into numerical values using one-hot encoding.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Scaling Features: Standardized numerical features to ensure they were on a common scale.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Data Transformation:</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Data Aggregation: Aggregated data by summing values to create summary statistics.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Date/Time Transformation: Transformed date/time features into numerical components.</a:t>
            </a:r>
            <a:endParaRPr sz="1100">
              <a:solidFill>
                <a:schemeClr val="dk1"/>
              </a:solidFill>
            </a:endParaRPr>
          </a:p>
          <a:p>
            <a:pPr indent="0" lvl="0" marL="0" marR="0" rtl="0" algn="l">
              <a:lnSpc>
                <a:spcPct val="100000"/>
              </a:lnSpc>
              <a:spcBef>
                <a:spcPts val="1200"/>
              </a:spcBef>
              <a:spcAft>
                <a:spcPts val="0"/>
              </a:spcAft>
              <a:buSzPts val="18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Data Wrangling</a:t>
            </a:r>
            <a:endParaRPr b="0" sz="3360" strike="noStrike">
              <a:solidFill>
                <a:srgbClr val="000000"/>
              </a:solidFill>
              <a:latin typeface="Arial"/>
              <a:ea typeface="Arial"/>
              <a:cs typeface="Arial"/>
              <a:sym typeface="Arial"/>
            </a:endParaRPr>
          </a:p>
        </p:txBody>
      </p:sp>
      <p:sp>
        <p:nvSpPr>
          <p:cNvPr id="151" name="Google Shape;151;p1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152" name="Google Shape;152;p19"/>
          <p:cNvSpPr/>
          <p:nvPr/>
        </p:nvSpPr>
        <p:spPr>
          <a:xfrm>
            <a:off x="7024850" y="1623281"/>
            <a:ext cx="3655200" cy="5193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Create dataframe from the csv file</a:t>
            </a:r>
            <a:endParaRPr sz="1050">
              <a:solidFill>
                <a:schemeClr val="dk1"/>
              </a:solidFill>
            </a:endParaRPr>
          </a:p>
          <a:p>
            <a:pPr indent="0" lvl="0" marL="0" rtl="0" algn="ctr">
              <a:spcBef>
                <a:spcPts val="0"/>
              </a:spcBef>
              <a:spcAft>
                <a:spcPts val="0"/>
              </a:spcAft>
              <a:buNone/>
            </a:pPr>
            <a:r>
              <a:rPr lang="en-US" sz="1000">
                <a:solidFill>
                  <a:schemeClr val="dk1"/>
                </a:solidFill>
              </a:rPr>
              <a:t>Evaluate the dataset for missing data</a:t>
            </a:r>
            <a:endParaRPr sz="1000">
              <a:solidFill>
                <a:schemeClr val="dk1"/>
              </a:solidFill>
            </a:endParaRPr>
          </a:p>
          <a:p>
            <a:pPr indent="0" lvl="0" marL="0" rtl="0" algn="ctr">
              <a:spcBef>
                <a:spcPts val="0"/>
              </a:spcBef>
              <a:spcAft>
                <a:spcPts val="0"/>
              </a:spcAft>
              <a:buNone/>
            </a:pPr>
            <a:r>
              <a:t/>
            </a:r>
            <a:endParaRPr sz="1050">
              <a:solidFill>
                <a:schemeClr val="dk1"/>
              </a:solidFill>
            </a:endParaRPr>
          </a:p>
        </p:txBody>
      </p:sp>
      <p:sp>
        <p:nvSpPr>
          <p:cNvPr id="153" name="Google Shape;153;p19"/>
          <p:cNvSpPr/>
          <p:nvPr/>
        </p:nvSpPr>
        <p:spPr>
          <a:xfrm>
            <a:off x="7024850" y="2287025"/>
            <a:ext cx="3655200" cy="6813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rPr>
              <a:t> Identify and calculate the percentage of the missing values in each attribute and Identify which columns are numerical and categorical</a:t>
            </a:r>
            <a:endParaRPr>
              <a:solidFill>
                <a:schemeClr val="dk1"/>
              </a:solidFill>
            </a:endParaRPr>
          </a:p>
        </p:txBody>
      </p:sp>
      <p:sp>
        <p:nvSpPr>
          <p:cNvPr id="154" name="Google Shape;154;p19"/>
          <p:cNvSpPr/>
          <p:nvPr/>
        </p:nvSpPr>
        <p:spPr>
          <a:xfrm>
            <a:off x="7024850" y="3103175"/>
            <a:ext cx="3655200" cy="5193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rPr>
              <a:t>Calculate the number of launches on each site and the number and </a:t>
            </a:r>
            <a:r>
              <a:rPr lang="en-US" sz="1000">
                <a:solidFill>
                  <a:schemeClr val="dk1"/>
                </a:solidFill>
              </a:rPr>
              <a:t>occurrence</a:t>
            </a:r>
            <a:r>
              <a:rPr lang="en-US" sz="1000">
                <a:solidFill>
                  <a:schemeClr val="dk1"/>
                </a:solidFill>
              </a:rPr>
              <a:t> of mission outcome of the orbits</a:t>
            </a:r>
            <a:endParaRPr sz="1050">
              <a:solidFill>
                <a:schemeClr val="dk1"/>
              </a:solidFill>
            </a:endParaRPr>
          </a:p>
        </p:txBody>
      </p:sp>
      <p:sp>
        <p:nvSpPr>
          <p:cNvPr id="155" name="Google Shape;155;p19"/>
          <p:cNvSpPr/>
          <p:nvPr/>
        </p:nvSpPr>
        <p:spPr>
          <a:xfrm>
            <a:off x="7024850" y="3811035"/>
            <a:ext cx="3655200" cy="5193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000">
                <a:solidFill>
                  <a:schemeClr val="dk1"/>
                </a:solidFill>
              </a:rPr>
              <a:t>Calculate the number of launches on each site and the number and occurrence of mission outcome of the orbits</a:t>
            </a:r>
            <a:endParaRPr>
              <a:solidFill>
                <a:schemeClr val="dk1"/>
              </a:solidFill>
            </a:endParaRPr>
          </a:p>
        </p:txBody>
      </p:sp>
      <p:sp>
        <p:nvSpPr>
          <p:cNvPr id="156" name="Google Shape;156;p19"/>
          <p:cNvSpPr/>
          <p:nvPr/>
        </p:nvSpPr>
        <p:spPr>
          <a:xfrm>
            <a:off x="7024850" y="4531325"/>
            <a:ext cx="3655200" cy="519300"/>
          </a:xfrm>
          <a:prstGeom prst="flowChartAlternateProcess">
            <a:avLst/>
          </a:prstGeom>
          <a:noFill/>
          <a:ln cap="flat" cmpd="sng" w="9525">
            <a:solidFill>
              <a:srgbClr val="0B49C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000">
                <a:solidFill>
                  <a:schemeClr val="dk1"/>
                </a:solidFill>
              </a:rPr>
              <a:t>Create s landing outcome label from outcome column</a:t>
            </a:r>
            <a:endParaRPr>
              <a:solidFill>
                <a:schemeClr val="dk1"/>
              </a:solidFill>
            </a:endParaRPr>
          </a:p>
        </p:txBody>
      </p:sp>
      <p:sp>
        <p:nvSpPr>
          <p:cNvPr id="157" name="Google Shape;157;p19"/>
          <p:cNvSpPr/>
          <p:nvPr/>
        </p:nvSpPr>
        <p:spPr>
          <a:xfrm>
            <a:off x="8669575" y="21508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19"/>
          <p:cNvSpPr/>
          <p:nvPr/>
        </p:nvSpPr>
        <p:spPr>
          <a:xfrm>
            <a:off x="8669575" y="29890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9"/>
          <p:cNvSpPr/>
          <p:nvPr/>
        </p:nvSpPr>
        <p:spPr>
          <a:xfrm>
            <a:off x="8669575" y="36748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9"/>
          <p:cNvSpPr/>
          <p:nvPr/>
        </p:nvSpPr>
        <p:spPr>
          <a:xfrm>
            <a:off x="8669575" y="4360625"/>
            <a:ext cx="432900" cy="14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0"/>
          <p:cNvSpPr txBox="1"/>
          <p:nvPr>
            <p:ph idx="4294967295" type="body"/>
          </p:nvPr>
        </p:nvSpPr>
        <p:spPr>
          <a:xfrm>
            <a:off x="872625" y="1087250"/>
            <a:ext cx="9745200" cy="474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000">
                <a:solidFill>
                  <a:schemeClr val="dk1"/>
                </a:solidFill>
              </a:rPr>
              <a:t>1. Flight Number vs. Launch Site</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Chart Type: Bar Chart and pie chart</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Purpose:</a:t>
            </a:r>
            <a:endParaRPr sz="1000">
              <a:solidFill>
                <a:schemeClr val="dk1"/>
              </a:solidFill>
            </a:endParaRPr>
          </a:p>
          <a:p>
            <a:pPr indent="0" lvl="0" marL="457200" rtl="0" algn="l">
              <a:lnSpc>
                <a:spcPct val="50000"/>
              </a:lnSpc>
              <a:spcBef>
                <a:spcPts val="1200"/>
              </a:spcBef>
              <a:spcAft>
                <a:spcPts val="0"/>
              </a:spcAft>
              <a:buNone/>
            </a:pPr>
            <a:r>
              <a:rPr lang="en-US" sz="1000">
                <a:solidFill>
                  <a:schemeClr val="dk1"/>
                </a:solidFill>
              </a:rPr>
              <a:t>To visualize the frequency of launches per launch site</a:t>
            </a:r>
            <a:endParaRPr sz="1000">
              <a:solidFill>
                <a:schemeClr val="dk1"/>
              </a:solidFill>
            </a:endParaRPr>
          </a:p>
          <a:p>
            <a:pPr indent="0" lvl="0" marL="457200" rtl="0" algn="l">
              <a:lnSpc>
                <a:spcPct val="50000"/>
              </a:lnSpc>
              <a:spcBef>
                <a:spcPts val="1200"/>
              </a:spcBef>
              <a:spcAft>
                <a:spcPts val="0"/>
              </a:spcAft>
              <a:buNone/>
            </a:pPr>
            <a:r>
              <a:rPr lang="en-US" sz="1000">
                <a:solidFill>
                  <a:schemeClr val="dk1"/>
                </a:solidFill>
              </a:rPr>
              <a:t>This helps identify which launch sites are most frequently used</a:t>
            </a:r>
            <a:endParaRPr sz="1000">
              <a:solidFill>
                <a:schemeClr val="dk1"/>
              </a:solidFill>
            </a:endParaRPr>
          </a:p>
          <a:p>
            <a:pPr indent="0" lvl="0" marL="457200" rtl="0" algn="l">
              <a:lnSpc>
                <a:spcPct val="50000"/>
              </a:lnSpc>
              <a:spcBef>
                <a:spcPts val="1200"/>
              </a:spcBef>
              <a:spcAft>
                <a:spcPts val="1200"/>
              </a:spcAft>
              <a:buNone/>
            </a:pPr>
            <a:r>
              <a:rPr lang="en-US" sz="1000">
                <a:solidFill>
                  <a:schemeClr val="dk1"/>
                </a:solidFill>
              </a:rPr>
              <a:t> and how the number of launches varies by site.</a:t>
            </a:r>
            <a:endParaRPr sz="1000">
              <a:solidFill>
                <a:schemeClr val="dk1"/>
              </a:solidFill>
            </a:endParaRPr>
          </a:p>
        </p:txBody>
      </p:sp>
      <p:sp>
        <p:nvSpPr>
          <p:cNvPr id="166" name="Google Shape;166;p20"/>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1</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167" name="Google Shape;167;p20"/>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168" name="Google Shape;168;p20"/>
          <p:cNvPicPr preferRelativeResize="0"/>
          <p:nvPr/>
        </p:nvPicPr>
        <p:blipFill>
          <a:blip r:embed="rId4">
            <a:alphaModFix/>
          </a:blip>
          <a:stretch>
            <a:fillRect/>
          </a:stretch>
        </p:blipFill>
        <p:spPr>
          <a:xfrm>
            <a:off x="6185850" y="1766350"/>
            <a:ext cx="4519825" cy="1807925"/>
          </a:xfrm>
          <a:prstGeom prst="rect">
            <a:avLst/>
          </a:prstGeom>
          <a:noFill/>
          <a:ln>
            <a:noFill/>
          </a:ln>
        </p:spPr>
      </p:pic>
      <p:pic>
        <p:nvPicPr>
          <p:cNvPr id="169" name="Google Shape;169;p20"/>
          <p:cNvPicPr preferRelativeResize="0"/>
          <p:nvPr/>
        </p:nvPicPr>
        <p:blipFill>
          <a:blip r:embed="rId5">
            <a:alphaModFix/>
          </a:blip>
          <a:stretch>
            <a:fillRect/>
          </a:stretch>
        </p:blipFill>
        <p:spPr>
          <a:xfrm>
            <a:off x="3419338" y="3940775"/>
            <a:ext cx="5080014" cy="180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1"/>
          <p:cNvSpPr txBox="1"/>
          <p:nvPr>
            <p:ph idx="4294967295" type="body"/>
          </p:nvPr>
        </p:nvSpPr>
        <p:spPr>
          <a:xfrm>
            <a:off x="895400" y="1324300"/>
            <a:ext cx="9745200" cy="474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2. Payload vs. Launch Site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Chart Type: Scatter Plot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Purpose:</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To analyze the relationship between payload mass and launch site.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This helps in understanding if there is any correlation between the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payload mass and the launch site used.</a:t>
            </a:r>
            <a:endParaRPr sz="1100">
              <a:solidFill>
                <a:schemeClr val="dk1"/>
              </a:solidFill>
            </a:endParaRPr>
          </a:p>
          <a:p>
            <a:pPr indent="0" lvl="0" marL="457200" rtl="0" algn="l">
              <a:lnSpc>
                <a:spcPct val="50000"/>
              </a:lnSpc>
              <a:spcBef>
                <a:spcPts val="1200"/>
              </a:spcBef>
              <a:spcAft>
                <a:spcPts val="1200"/>
              </a:spcAft>
              <a:buNone/>
            </a:pPr>
            <a:r>
              <a:t/>
            </a:r>
            <a:endParaRPr sz="1000">
              <a:solidFill>
                <a:schemeClr val="dk1"/>
              </a:solidFill>
            </a:endParaRPr>
          </a:p>
        </p:txBody>
      </p:sp>
      <p:sp>
        <p:nvSpPr>
          <p:cNvPr id="175" name="Google Shape;175;p21"/>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2</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176" name="Google Shape;176;p21"/>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177" name="Google Shape;177;p21"/>
          <p:cNvPicPr preferRelativeResize="0"/>
          <p:nvPr/>
        </p:nvPicPr>
        <p:blipFill>
          <a:blip r:embed="rId4">
            <a:alphaModFix/>
          </a:blip>
          <a:stretch>
            <a:fillRect/>
          </a:stretch>
        </p:blipFill>
        <p:spPr>
          <a:xfrm>
            <a:off x="2433638" y="3190875"/>
            <a:ext cx="7324725" cy="291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2"/>
          <p:cNvSpPr txBox="1"/>
          <p:nvPr>
            <p:ph idx="4294967295" type="body"/>
          </p:nvPr>
        </p:nvSpPr>
        <p:spPr>
          <a:xfrm>
            <a:off x="895400" y="1324300"/>
            <a:ext cx="9745200" cy="486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3. Success Rate vs. Orbit Type</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Chart Type: Bar Chart</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Purpose:</a:t>
            </a:r>
            <a:endParaRPr sz="1000">
              <a:solidFill>
                <a:schemeClr val="dk1"/>
              </a:solidFill>
            </a:endParaRPr>
          </a:p>
          <a:p>
            <a:pPr indent="0" lvl="0" marL="457200" rtl="0" algn="l">
              <a:lnSpc>
                <a:spcPct val="60000"/>
              </a:lnSpc>
              <a:spcBef>
                <a:spcPts val="1200"/>
              </a:spcBef>
              <a:spcAft>
                <a:spcPts val="0"/>
              </a:spcAft>
              <a:buNone/>
            </a:pPr>
            <a:r>
              <a:rPr lang="en-US" sz="1100">
                <a:solidFill>
                  <a:schemeClr val="dk1"/>
                </a:solidFill>
              </a:rPr>
              <a:t>To show the success rate of launches for each orbit type.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This allows you to evaluate which orbits are associated with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higher or lower success rates.</a:t>
            </a:r>
            <a:endParaRPr sz="1100">
              <a:solidFill>
                <a:schemeClr val="dk1"/>
              </a:solidFill>
            </a:endParaRPr>
          </a:p>
          <a:p>
            <a:pPr indent="0" lvl="0" marL="0" rtl="0" algn="l">
              <a:lnSpc>
                <a:spcPct val="60000"/>
              </a:lnSpc>
              <a:spcBef>
                <a:spcPts val="1200"/>
              </a:spcBef>
              <a:spcAft>
                <a:spcPts val="0"/>
              </a:spcAft>
              <a:buNone/>
            </a:pPr>
            <a:r>
              <a:t/>
            </a:r>
            <a:endParaRPr sz="1100">
              <a:solidFill>
                <a:schemeClr val="dk1"/>
              </a:solidFill>
            </a:endParaRPr>
          </a:p>
          <a:p>
            <a:pPr indent="0" lvl="0" marL="457200" rtl="0" algn="l">
              <a:lnSpc>
                <a:spcPct val="50000"/>
              </a:lnSpc>
              <a:spcBef>
                <a:spcPts val="1200"/>
              </a:spcBef>
              <a:spcAft>
                <a:spcPts val="1200"/>
              </a:spcAft>
              <a:buNone/>
            </a:pPr>
            <a:r>
              <a:t/>
            </a:r>
            <a:endParaRPr sz="1000">
              <a:solidFill>
                <a:schemeClr val="dk1"/>
              </a:solidFill>
            </a:endParaRPr>
          </a:p>
        </p:txBody>
      </p:sp>
      <p:sp>
        <p:nvSpPr>
          <p:cNvPr id="183" name="Google Shape;183;p22"/>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3</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184" name="Google Shape;184;p22"/>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185" name="Google Shape;185;p22"/>
          <p:cNvPicPr preferRelativeResize="0"/>
          <p:nvPr/>
        </p:nvPicPr>
        <p:blipFill>
          <a:blip r:embed="rId4">
            <a:alphaModFix/>
          </a:blip>
          <a:stretch>
            <a:fillRect/>
          </a:stretch>
        </p:blipFill>
        <p:spPr>
          <a:xfrm>
            <a:off x="2557463" y="3200400"/>
            <a:ext cx="7381875" cy="289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3"/>
          <p:cNvSpPr txBox="1"/>
          <p:nvPr>
            <p:ph idx="4294967295" type="body"/>
          </p:nvPr>
        </p:nvSpPr>
        <p:spPr>
          <a:xfrm>
            <a:off x="895400" y="1324300"/>
            <a:ext cx="9745200" cy="486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4. Flight Number vs. Orbit Type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Chart Type: Bar Chart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Purpose:</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To see how the number of flights varies across different orbit types.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This helps in understanding the distribution of different orbits used over time.</a:t>
            </a:r>
            <a:endParaRPr sz="1100">
              <a:solidFill>
                <a:schemeClr val="dk1"/>
              </a:solidFill>
            </a:endParaRPr>
          </a:p>
          <a:p>
            <a:pPr indent="0" lvl="0" marL="457200" rtl="0" algn="l">
              <a:lnSpc>
                <a:spcPct val="60000"/>
              </a:lnSpc>
              <a:spcBef>
                <a:spcPts val="1200"/>
              </a:spcBef>
              <a:spcAft>
                <a:spcPts val="0"/>
              </a:spcAft>
              <a:buNone/>
            </a:pPr>
            <a:r>
              <a:t/>
            </a:r>
            <a:endParaRPr sz="1000">
              <a:solidFill>
                <a:schemeClr val="dk1"/>
              </a:solidFill>
            </a:endParaRPr>
          </a:p>
          <a:p>
            <a:pPr indent="0" lvl="0" marL="0" rtl="0" algn="l">
              <a:lnSpc>
                <a:spcPct val="60000"/>
              </a:lnSpc>
              <a:spcBef>
                <a:spcPts val="1200"/>
              </a:spcBef>
              <a:spcAft>
                <a:spcPts val="0"/>
              </a:spcAft>
              <a:buNone/>
            </a:pPr>
            <a:r>
              <a:t/>
            </a:r>
            <a:endParaRPr sz="1100">
              <a:solidFill>
                <a:schemeClr val="dk1"/>
              </a:solidFill>
            </a:endParaRPr>
          </a:p>
          <a:p>
            <a:pPr indent="0" lvl="0" marL="457200" rtl="0" algn="l">
              <a:lnSpc>
                <a:spcPct val="50000"/>
              </a:lnSpc>
              <a:spcBef>
                <a:spcPts val="1200"/>
              </a:spcBef>
              <a:spcAft>
                <a:spcPts val="1200"/>
              </a:spcAft>
              <a:buNone/>
            </a:pPr>
            <a:r>
              <a:t/>
            </a:r>
            <a:endParaRPr sz="1000">
              <a:solidFill>
                <a:schemeClr val="dk1"/>
              </a:solidFill>
            </a:endParaRPr>
          </a:p>
        </p:txBody>
      </p:sp>
      <p:sp>
        <p:nvSpPr>
          <p:cNvPr id="191" name="Google Shape;191;p23"/>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4</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192" name="Google Shape;192;p23"/>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193" name="Google Shape;193;p23"/>
          <p:cNvPicPr preferRelativeResize="0"/>
          <p:nvPr/>
        </p:nvPicPr>
        <p:blipFill>
          <a:blip r:embed="rId4">
            <a:alphaModFix/>
          </a:blip>
          <a:stretch>
            <a:fillRect/>
          </a:stretch>
        </p:blipFill>
        <p:spPr>
          <a:xfrm>
            <a:off x="2328863" y="3009900"/>
            <a:ext cx="7534275" cy="297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4"/>
          <p:cNvSpPr txBox="1"/>
          <p:nvPr>
            <p:ph idx="4294967295" type="body"/>
          </p:nvPr>
        </p:nvSpPr>
        <p:spPr>
          <a:xfrm>
            <a:off x="895400" y="1324300"/>
            <a:ext cx="9745200" cy="486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5. Payload vs. Orbit Type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Chart Type:</a:t>
            </a:r>
            <a:r>
              <a:rPr lang="en-US" sz="1100">
                <a:solidFill>
                  <a:schemeClr val="dk1"/>
                </a:solidFill>
              </a:rPr>
              <a:t> Scatter Plot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Purpose:</a:t>
            </a:r>
            <a:endParaRPr b="1"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To explore how payload masses are distributed across different orbit types.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This can reveal trends or outliers in payload sizes based on the orbit type.</a:t>
            </a:r>
            <a:endParaRPr sz="1100">
              <a:solidFill>
                <a:schemeClr val="dk1"/>
              </a:solidFill>
            </a:endParaRPr>
          </a:p>
          <a:p>
            <a:pPr indent="0" lvl="0" marL="457200" rtl="0" algn="l">
              <a:lnSpc>
                <a:spcPct val="60000"/>
              </a:lnSpc>
              <a:spcBef>
                <a:spcPts val="1200"/>
              </a:spcBef>
              <a:spcAft>
                <a:spcPts val="0"/>
              </a:spcAft>
              <a:buNone/>
            </a:pPr>
            <a:r>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a:t>
            </a:r>
            <a:endParaRPr sz="1100">
              <a:solidFill>
                <a:schemeClr val="dk1"/>
              </a:solidFill>
            </a:endParaRPr>
          </a:p>
          <a:p>
            <a:pPr indent="0" lvl="0" marL="457200" rtl="0" algn="l">
              <a:lnSpc>
                <a:spcPct val="60000"/>
              </a:lnSpc>
              <a:spcBef>
                <a:spcPts val="1200"/>
              </a:spcBef>
              <a:spcAft>
                <a:spcPts val="0"/>
              </a:spcAft>
              <a:buNone/>
            </a:pPr>
            <a:r>
              <a:t/>
            </a:r>
            <a:endParaRPr sz="1000">
              <a:solidFill>
                <a:schemeClr val="dk1"/>
              </a:solidFill>
            </a:endParaRPr>
          </a:p>
          <a:p>
            <a:pPr indent="0" lvl="0" marL="0" rtl="0" algn="l">
              <a:lnSpc>
                <a:spcPct val="60000"/>
              </a:lnSpc>
              <a:spcBef>
                <a:spcPts val="1200"/>
              </a:spcBef>
              <a:spcAft>
                <a:spcPts val="0"/>
              </a:spcAft>
              <a:buNone/>
            </a:pPr>
            <a:r>
              <a:t/>
            </a:r>
            <a:endParaRPr sz="1100">
              <a:solidFill>
                <a:schemeClr val="dk1"/>
              </a:solidFill>
            </a:endParaRPr>
          </a:p>
          <a:p>
            <a:pPr indent="0" lvl="0" marL="457200" rtl="0" algn="l">
              <a:lnSpc>
                <a:spcPct val="50000"/>
              </a:lnSpc>
              <a:spcBef>
                <a:spcPts val="1200"/>
              </a:spcBef>
              <a:spcAft>
                <a:spcPts val="1200"/>
              </a:spcAft>
              <a:buNone/>
            </a:pPr>
            <a:r>
              <a:t/>
            </a:r>
            <a:endParaRPr sz="1000">
              <a:solidFill>
                <a:schemeClr val="dk1"/>
              </a:solidFill>
            </a:endParaRPr>
          </a:p>
        </p:txBody>
      </p:sp>
      <p:sp>
        <p:nvSpPr>
          <p:cNvPr id="199" name="Google Shape;199;p24"/>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5</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200" name="Google Shape;200;p24"/>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01" name="Google Shape;201;p24"/>
          <p:cNvPicPr preferRelativeResize="0"/>
          <p:nvPr/>
        </p:nvPicPr>
        <p:blipFill>
          <a:blip r:embed="rId4">
            <a:alphaModFix/>
          </a:blip>
          <a:stretch>
            <a:fillRect/>
          </a:stretch>
        </p:blipFill>
        <p:spPr>
          <a:xfrm>
            <a:off x="2428875" y="3071813"/>
            <a:ext cx="7334250" cy="300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25"/>
          <p:cNvSpPr txBox="1"/>
          <p:nvPr>
            <p:ph idx="4294967295" type="body"/>
          </p:nvPr>
        </p:nvSpPr>
        <p:spPr>
          <a:xfrm>
            <a:off x="895400" y="1324300"/>
            <a:ext cx="9745200" cy="486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6. Launch Success Yearly Trend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Chart Type: Line Chart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Purpose:</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To track the trend of successful launches over the years.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This helps in visualizing how the success rate of launches has evolved over time.</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a:t>
            </a:r>
            <a:endParaRPr sz="1100">
              <a:solidFill>
                <a:schemeClr val="dk1"/>
              </a:solidFill>
            </a:endParaRPr>
          </a:p>
          <a:p>
            <a:pPr indent="0" lvl="0" marL="457200" rtl="0" algn="l">
              <a:lnSpc>
                <a:spcPct val="60000"/>
              </a:lnSpc>
              <a:spcBef>
                <a:spcPts val="1200"/>
              </a:spcBef>
              <a:spcAft>
                <a:spcPts val="0"/>
              </a:spcAft>
              <a:buNone/>
            </a:pPr>
            <a:r>
              <a:t/>
            </a:r>
            <a:endParaRPr sz="1100">
              <a:solidFill>
                <a:schemeClr val="dk1"/>
              </a:solidFill>
            </a:endParaRPr>
          </a:p>
          <a:p>
            <a:pPr indent="0" lvl="0" marL="457200" rtl="0" algn="l">
              <a:lnSpc>
                <a:spcPct val="60000"/>
              </a:lnSpc>
              <a:spcBef>
                <a:spcPts val="1200"/>
              </a:spcBef>
              <a:spcAft>
                <a:spcPts val="0"/>
              </a:spcAft>
              <a:buNone/>
            </a:pPr>
            <a:r>
              <a:rPr lang="en-US" sz="1100">
                <a:solidFill>
                  <a:schemeClr val="dk1"/>
                </a:solidFill>
              </a:rPr>
              <a:t>.</a:t>
            </a:r>
            <a:endParaRPr sz="1100">
              <a:solidFill>
                <a:schemeClr val="dk1"/>
              </a:solidFill>
            </a:endParaRPr>
          </a:p>
          <a:p>
            <a:pPr indent="0" lvl="0" marL="457200" rtl="0" algn="l">
              <a:lnSpc>
                <a:spcPct val="60000"/>
              </a:lnSpc>
              <a:spcBef>
                <a:spcPts val="1200"/>
              </a:spcBef>
              <a:spcAft>
                <a:spcPts val="0"/>
              </a:spcAft>
              <a:buNone/>
            </a:pPr>
            <a:r>
              <a:t/>
            </a:r>
            <a:endParaRPr sz="1000">
              <a:solidFill>
                <a:schemeClr val="dk1"/>
              </a:solidFill>
            </a:endParaRPr>
          </a:p>
          <a:p>
            <a:pPr indent="0" lvl="0" marL="0" rtl="0" algn="l">
              <a:lnSpc>
                <a:spcPct val="60000"/>
              </a:lnSpc>
              <a:spcBef>
                <a:spcPts val="1200"/>
              </a:spcBef>
              <a:spcAft>
                <a:spcPts val="0"/>
              </a:spcAft>
              <a:buNone/>
            </a:pPr>
            <a:r>
              <a:t/>
            </a:r>
            <a:endParaRPr sz="1100">
              <a:solidFill>
                <a:schemeClr val="dk1"/>
              </a:solidFill>
            </a:endParaRPr>
          </a:p>
          <a:p>
            <a:pPr indent="0" lvl="0" marL="457200" rtl="0" algn="l">
              <a:lnSpc>
                <a:spcPct val="50000"/>
              </a:lnSpc>
              <a:spcBef>
                <a:spcPts val="1200"/>
              </a:spcBef>
              <a:spcAft>
                <a:spcPts val="1200"/>
              </a:spcAft>
              <a:buNone/>
            </a:pPr>
            <a:r>
              <a:t/>
            </a:r>
            <a:endParaRPr sz="1000">
              <a:solidFill>
                <a:schemeClr val="dk1"/>
              </a:solidFill>
            </a:endParaRPr>
          </a:p>
        </p:txBody>
      </p:sp>
      <p:sp>
        <p:nvSpPr>
          <p:cNvPr id="207" name="Google Shape;207;p25"/>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EDA with Data Visualization  (</a:t>
            </a:r>
            <a:r>
              <a:rPr lang="en-US" sz="3360">
                <a:solidFill>
                  <a:srgbClr val="0B49CB"/>
                </a:solidFill>
              </a:rPr>
              <a:t>6</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208" name="Google Shape;208;p25"/>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09" name="Google Shape;209;p25"/>
          <p:cNvPicPr preferRelativeResize="0"/>
          <p:nvPr/>
        </p:nvPicPr>
        <p:blipFill>
          <a:blip r:embed="rId4">
            <a:alphaModFix/>
          </a:blip>
          <a:stretch>
            <a:fillRect/>
          </a:stretch>
        </p:blipFill>
        <p:spPr>
          <a:xfrm>
            <a:off x="2419350" y="3109913"/>
            <a:ext cx="7353300" cy="277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26"/>
          <p:cNvSpPr txBox="1"/>
          <p:nvPr>
            <p:ph idx="4294967295" type="body"/>
          </p:nvPr>
        </p:nvSpPr>
        <p:spPr>
          <a:xfrm>
            <a:off x="1749425" y="1378425"/>
            <a:ext cx="5450400" cy="34062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1. Markers: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What: Used </a:t>
            </a:r>
            <a:r>
              <a:rPr lang="en-US" sz="1100">
                <a:solidFill>
                  <a:schemeClr val="dk1"/>
                </a:solidFill>
                <a:latin typeface="Roboto Mono"/>
                <a:ea typeface="Roboto Mono"/>
                <a:cs typeface="Roboto Mono"/>
                <a:sym typeface="Roboto Mono"/>
              </a:rPr>
              <a:t>folium.Marker</a:t>
            </a:r>
            <a:r>
              <a:rPr lang="en-US" sz="1100">
                <a:solidFill>
                  <a:schemeClr val="dk1"/>
                </a:solidFill>
              </a:rPr>
              <a:t> with a </a:t>
            </a:r>
            <a:r>
              <a:rPr lang="en-US" sz="1100">
                <a:solidFill>
                  <a:schemeClr val="dk1"/>
                </a:solidFill>
                <a:latin typeface="Roboto Mono"/>
                <a:ea typeface="Roboto Mono"/>
                <a:cs typeface="Roboto Mono"/>
                <a:sym typeface="Roboto Mono"/>
              </a:rPr>
              <a:t>DivIcon</a:t>
            </a:r>
            <a:r>
              <a:rPr lang="en-US" sz="1100">
                <a:solidFill>
                  <a:schemeClr val="dk1"/>
                </a:solidFill>
              </a:rPr>
              <a:t> to add labels at specific launch site locations.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Why: Markers help identify the exact location of each launch site on the map. The </a:t>
            </a:r>
            <a:r>
              <a:rPr lang="en-US" sz="1100">
                <a:solidFill>
                  <a:schemeClr val="dk1"/>
                </a:solidFill>
                <a:latin typeface="Roboto Mono"/>
                <a:ea typeface="Roboto Mono"/>
                <a:cs typeface="Roboto Mono"/>
                <a:sym typeface="Roboto Mono"/>
              </a:rPr>
              <a:t>DivIcon</a:t>
            </a:r>
            <a:r>
              <a:rPr lang="en-US" sz="1100">
                <a:solidFill>
                  <a:schemeClr val="dk1"/>
                </a:solidFill>
              </a:rPr>
              <a:t> allows custom labels to provide clear information about the site’s name, making it easier for users to recognize and differentiate between the launch sites.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2. Circles: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What: Used </a:t>
            </a:r>
            <a:r>
              <a:rPr lang="en-US" sz="1100">
                <a:solidFill>
                  <a:schemeClr val="dk1"/>
                </a:solidFill>
                <a:latin typeface="Roboto Mono"/>
                <a:ea typeface="Roboto Mono"/>
                <a:cs typeface="Roboto Mono"/>
                <a:sym typeface="Roboto Mono"/>
              </a:rPr>
              <a:t>folium.Circle</a:t>
            </a:r>
            <a:r>
              <a:rPr lang="en-US" sz="1100">
                <a:solidFill>
                  <a:schemeClr val="dk1"/>
                </a:solidFill>
              </a:rPr>
              <a:t> to add circular areas around each launch site.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Why: Circles are used to visually emphasize the area around each launch site. By adjusting the radius and color, these circles provide a clear visual representation of the proximity around each site. The white fill with colored borders ensures that the circles are visible against various map backgrounds without obscuring other details.</a:t>
            </a:r>
            <a:endParaRPr sz="1100">
              <a:solidFill>
                <a:schemeClr val="dk1"/>
              </a:solidFill>
            </a:endParaRPr>
          </a:p>
        </p:txBody>
      </p:sp>
      <p:sp>
        <p:nvSpPr>
          <p:cNvPr id="215" name="Google Shape;215;p2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Build an Interactive Map with Folium</a:t>
            </a:r>
            <a:endParaRPr b="0" sz="3360" strike="noStrike">
              <a:solidFill>
                <a:srgbClr val="000000"/>
              </a:solidFill>
              <a:latin typeface="Arial"/>
              <a:ea typeface="Arial"/>
              <a:cs typeface="Arial"/>
              <a:sym typeface="Arial"/>
            </a:endParaRPr>
          </a:p>
        </p:txBody>
      </p:sp>
      <p:sp>
        <p:nvSpPr>
          <p:cNvPr id="216" name="Google Shape;216;p2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17" name="Google Shape;217;p26"/>
          <p:cNvPicPr preferRelativeResize="0"/>
          <p:nvPr/>
        </p:nvPicPr>
        <p:blipFill>
          <a:blip r:embed="rId4">
            <a:alphaModFix/>
          </a:blip>
          <a:stretch>
            <a:fillRect/>
          </a:stretch>
        </p:blipFill>
        <p:spPr>
          <a:xfrm>
            <a:off x="7532538" y="1481838"/>
            <a:ext cx="4391025" cy="164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7"/>
          <p:cNvSpPr txBox="1"/>
          <p:nvPr>
            <p:ph idx="4294967295" type="body"/>
          </p:nvPr>
        </p:nvSpPr>
        <p:spPr>
          <a:xfrm>
            <a:off x="770050" y="1412600"/>
            <a:ext cx="11294100" cy="4671000"/>
          </a:xfrm>
          <a:prstGeom prst="rect">
            <a:avLst/>
          </a:prstGeom>
          <a:noFill/>
          <a:ln>
            <a:noFill/>
          </a:ln>
        </p:spPr>
        <p:txBody>
          <a:bodyPr anchorCtr="0" anchor="t" bIns="45000" lIns="90000" spcFirstLastPara="1" rIns="90000" wrap="square" tIns="45000">
            <a:normAutofit fontScale="70000" lnSpcReduction="20000"/>
          </a:bodyPr>
          <a:lstStyle/>
          <a:p>
            <a:pPr indent="0" lvl="0" marL="0" marR="0" rtl="0" algn="l">
              <a:lnSpc>
                <a:spcPct val="50000"/>
              </a:lnSpc>
              <a:spcBef>
                <a:spcPts val="1400"/>
              </a:spcBef>
              <a:spcAft>
                <a:spcPts val="0"/>
              </a:spcAft>
              <a:buClr>
                <a:srgbClr val="292929"/>
              </a:buClr>
              <a:buSzPct val="220000"/>
              <a:buFont typeface="Arial"/>
              <a:buNone/>
            </a:pPr>
            <a:r>
              <a:t/>
            </a:r>
            <a:endParaRPr b="0" i="0" sz="1000" u="none" cap="none" strike="noStrike">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1. Building the Classification Model:</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1.1. Data Preparation:</a:t>
            </a:r>
            <a:endParaRPr sz="1250">
              <a:solidFill>
                <a:schemeClr val="dk1"/>
              </a:solidFill>
            </a:endParaRPr>
          </a:p>
          <a:p>
            <a:pPr indent="-284162" lvl="0" marL="457200" rtl="0" algn="l">
              <a:lnSpc>
                <a:spcPct val="115000"/>
              </a:lnSpc>
              <a:spcBef>
                <a:spcPts val="1200"/>
              </a:spcBef>
              <a:spcAft>
                <a:spcPts val="0"/>
              </a:spcAft>
              <a:buClr>
                <a:schemeClr val="dk1"/>
              </a:buClr>
              <a:buSzPct val="100000"/>
              <a:buChar char="●"/>
            </a:pPr>
            <a:r>
              <a:rPr lang="en-US" sz="1250">
                <a:solidFill>
                  <a:schemeClr val="dk1"/>
                </a:solidFill>
              </a:rPr>
              <a:t>Data Loading: Read and preprocess the data from CSV files.</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Feature Engineering: Encode categorical variables, scale features, and split data into training and testing sets.</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1.2. Model Selection:</a:t>
            </a:r>
            <a:endParaRPr sz="1250">
              <a:solidFill>
                <a:schemeClr val="dk1"/>
              </a:solidFill>
            </a:endParaRPr>
          </a:p>
          <a:p>
            <a:pPr indent="-284162" lvl="0" marL="457200" rtl="0" algn="l">
              <a:lnSpc>
                <a:spcPct val="115000"/>
              </a:lnSpc>
              <a:spcBef>
                <a:spcPts val="1200"/>
              </a:spcBef>
              <a:spcAft>
                <a:spcPts val="0"/>
              </a:spcAft>
              <a:buClr>
                <a:schemeClr val="dk1"/>
              </a:buClr>
              <a:buSzPct val="100000"/>
              <a:buChar char="●"/>
            </a:pPr>
            <a:r>
              <a:rPr lang="en-US" sz="1250">
                <a:solidFill>
                  <a:schemeClr val="dk1"/>
                </a:solidFill>
              </a:rPr>
              <a:t>Models Chosen: Support Vector Machine (SVM), Classification Trees, and Logistic Regression.</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Initial Training: Train each model using the training data.</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1.3. Hyperparameter Tuning:</a:t>
            </a:r>
            <a:endParaRPr sz="1250">
              <a:solidFill>
                <a:schemeClr val="dk1"/>
              </a:solidFill>
            </a:endParaRPr>
          </a:p>
          <a:p>
            <a:pPr indent="-284162" lvl="0" marL="457200" rtl="0" algn="l">
              <a:lnSpc>
                <a:spcPct val="115000"/>
              </a:lnSpc>
              <a:spcBef>
                <a:spcPts val="1200"/>
              </a:spcBef>
              <a:spcAft>
                <a:spcPts val="0"/>
              </a:spcAft>
              <a:buClr>
                <a:schemeClr val="dk1"/>
              </a:buClr>
              <a:buSzPct val="100000"/>
              <a:buChar char="●"/>
            </a:pPr>
            <a:r>
              <a:rPr lang="en-US" sz="1250">
                <a:solidFill>
                  <a:schemeClr val="dk1"/>
                </a:solidFill>
              </a:rPr>
              <a:t>Grid Search: Perform hyperparameter tuning for each model to find the optimal parameters.</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Cross-Validation: Use cross-validation to ensure robustness and prevent overfitting.</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2. Evaluating the Models:</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2.1. Performance Metrics:</a:t>
            </a:r>
            <a:endParaRPr sz="1250">
              <a:solidFill>
                <a:schemeClr val="dk1"/>
              </a:solidFill>
            </a:endParaRPr>
          </a:p>
          <a:p>
            <a:pPr indent="-284162" lvl="0" marL="457200" rtl="0" algn="l">
              <a:lnSpc>
                <a:spcPct val="115000"/>
              </a:lnSpc>
              <a:spcBef>
                <a:spcPts val="1200"/>
              </a:spcBef>
              <a:spcAft>
                <a:spcPts val="0"/>
              </a:spcAft>
              <a:buClr>
                <a:schemeClr val="dk1"/>
              </a:buClr>
              <a:buSzPct val="100000"/>
              <a:buChar char="●"/>
            </a:pPr>
            <a:r>
              <a:rPr lang="en-US" sz="1250">
                <a:solidFill>
                  <a:schemeClr val="dk1"/>
                </a:solidFill>
              </a:rPr>
              <a:t>Accuracy: Measure the overall correctness of the model.</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Confusion Matrix: Analyze the true positives, false positives, true negatives, and false negatives.</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ROC Curve &amp; AUC: Evaluate the model’s ability to discriminate between classes.</a:t>
            </a:r>
            <a:endParaRPr sz="1250">
              <a:solidFill>
                <a:schemeClr val="dk1"/>
              </a:solidFill>
            </a:endParaRPr>
          </a:p>
          <a:p>
            <a:pPr indent="0" lvl="0" marL="0" rtl="0" algn="l">
              <a:lnSpc>
                <a:spcPct val="115000"/>
              </a:lnSpc>
              <a:spcBef>
                <a:spcPts val="1200"/>
              </a:spcBef>
              <a:spcAft>
                <a:spcPts val="0"/>
              </a:spcAft>
              <a:buClr>
                <a:schemeClr val="dk1"/>
              </a:buClr>
              <a:buSzPct val="88000"/>
              <a:buFont typeface="Arial"/>
              <a:buNone/>
            </a:pPr>
            <a:r>
              <a:rPr lang="en-US" sz="1250">
                <a:solidFill>
                  <a:schemeClr val="dk1"/>
                </a:solidFill>
              </a:rPr>
              <a:t>2.2. Model Comparison:</a:t>
            </a:r>
            <a:endParaRPr sz="1250">
              <a:solidFill>
                <a:schemeClr val="dk1"/>
              </a:solidFill>
            </a:endParaRPr>
          </a:p>
          <a:p>
            <a:pPr indent="-284162" lvl="0" marL="457200" rtl="0" algn="l">
              <a:lnSpc>
                <a:spcPct val="115000"/>
              </a:lnSpc>
              <a:spcBef>
                <a:spcPts val="1200"/>
              </a:spcBef>
              <a:spcAft>
                <a:spcPts val="0"/>
              </a:spcAft>
              <a:buClr>
                <a:schemeClr val="dk1"/>
              </a:buClr>
              <a:buSzPct val="100000"/>
              <a:buChar char="●"/>
            </a:pPr>
            <a:r>
              <a:rPr lang="en-US" sz="1250">
                <a:solidFill>
                  <a:schemeClr val="dk1"/>
                </a:solidFill>
              </a:rPr>
              <a:t>Compare Metrics: Evaluate and compare the performance metrics of different models.</a:t>
            </a:r>
            <a:endParaRPr sz="1250">
              <a:solidFill>
                <a:schemeClr val="dk1"/>
              </a:solidFill>
            </a:endParaRPr>
          </a:p>
          <a:p>
            <a:pPr indent="-284162" lvl="0" marL="457200" rtl="0" algn="l">
              <a:lnSpc>
                <a:spcPct val="115000"/>
              </a:lnSpc>
              <a:spcBef>
                <a:spcPts val="0"/>
              </a:spcBef>
              <a:spcAft>
                <a:spcPts val="0"/>
              </a:spcAft>
              <a:buClr>
                <a:schemeClr val="dk1"/>
              </a:buClr>
              <a:buSzPct val="100000"/>
              <a:buChar char="●"/>
            </a:pPr>
            <a:r>
              <a:rPr lang="en-US" sz="1250">
                <a:solidFill>
                  <a:schemeClr val="dk1"/>
                </a:solidFill>
              </a:rPr>
              <a:t>Select Best Model: Determine the best-performing model based on </a:t>
            </a:r>
            <a:r>
              <a:rPr lang="en-US" sz="1250">
                <a:solidFill>
                  <a:schemeClr val="dk1"/>
                </a:solidFill>
              </a:rPr>
              <a:t>evaluation</a:t>
            </a:r>
            <a:r>
              <a:rPr lang="en-US" sz="1250">
                <a:solidFill>
                  <a:schemeClr val="dk1"/>
                </a:solidFill>
              </a:rPr>
              <a:t> metrics.</a:t>
            </a:r>
            <a:endParaRPr sz="1250">
              <a:solidFill>
                <a:schemeClr val="dk1"/>
              </a:solidFill>
            </a:endParaRPr>
          </a:p>
          <a:p>
            <a:pPr indent="0" lvl="0" marL="0" marR="0" rtl="0" algn="l">
              <a:lnSpc>
                <a:spcPct val="100000"/>
              </a:lnSpc>
              <a:spcBef>
                <a:spcPts val="1200"/>
              </a:spcBef>
              <a:spcAft>
                <a:spcPts val="0"/>
              </a:spcAft>
              <a:buSzPct val="100000"/>
              <a:buFont typeface="Arial"/>
              <a:buNone/>
            </a:pPr>
            <a:r>
              <a:t/>
            </a:r>
            <a:endParaRPr>
              <a:solidFill>
                <a:schemeClr val="dk1"/>
              </a:solidFill>
              <a:latin typeface="Calibri"/>
              <a:ea typeface="Calibri"/>
              <a:cs typeface="Calibri"/>
              <a:sym typeface="Calibri"/>
            </a:endParaRPr>
          </a:p>
        </p:txBody>
      </p:sp>
      <p:sp>
        <p:nvSpPr>
          <p:cNvPr id="223" name="Google Shape;223;p2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Predictive Analysis (Classification)</a:t>
            </a:r>
            <a:endParaRPr b="0" sz="3360" strike="noStrike">
              <a:solidFill>
                <a:srgbClr val="000000"/>
              </a:solidFill>
              <a:latin typeface="Arial"/>
              <a:ea typeface="Arial"/>
              <a:cs typeface="Arial"/>
              <a:sym typeface="Arial"/>
            </a:endParaRPr>
          </a:p>
        </p:txBody>
      </p:sp>
      <p:sp>
        <p:nvSpPr>
          <p:cNvPr id="224" name="Google Shape;224;p2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225" name="Google Shape;225;p27"/>
          <p:cNvSpPr txBox="1"/>
          <p:nvPr/>
        </p:nvSpPr>
        <p:spPr>
          <a:xfrm>
            <a:off x="7017500" y="1614388"/>
            <a:ext cx="5126400" cy="38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3. Improving the Models: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3.1. Feature Selection:</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Refine Features: Identify and include relevant features to improve model performance.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Remove Noise: Eliminate irrelevant or redundant features.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3.2. Model Tuning:</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Adjust Parameters: Fine-tune hyperparameters based on evaluation results.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Re-train Models: Retrain models with updated parameters.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4. Finding the Best Performing Model:</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4.1. Final Evaluation:</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Re-evaluate Models: Assess the improved models using the same performance metrics.</a:t>
            </a:r>
            <a:endParaRPr sz="10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000">
                <a:solidFill>
                  <a:schemeClr val="dk1"/>
                </a:solidFill>
              </a:rPr>
              <a:t>Choose the Best Model: Select the model with the highest accuracy, best ROC AUC score, and other relevant metrics</a:t>
            </a:r>
            <a:r>
              <a:rPr lang="en-US" sz="1100">
                <a:solidFill>
                  <a:schemeClr val="dk1"/>
                </a:solidFill>
              </a:rPr>
              <a:t>.</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 name="Shape 47"/>
        <p:cNvGrpSpPr/>
        <p:nvPr/>
      </p:nvGrpSpPr>
      <p:grpSpPr>
        <a:xfrm>
          <a:off x="0" y="0"/>
          <a:ext cx="0" cy="0"/>
          <a:chOff x="0" y="0"/>
          <a:chExt cx="0" cy="0"/>
        </a:xfrm>
      </p:grpSpPr>
      <p:sp>
        <p:nvSpPr>
          <p:cNvPr id="48" name="Google Shape;48;p10"/>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000000"/>
              </a:solidFill>
              <a:latin typeface="Times New Roman"/>
              <a:ea typeface="Times New Roman"/>
              <a:cs typeface="Times New Roman"/>
              <a:sym typeface="Times New Roman"/>
            </a:endParaRPr>
          </a:p>
        </p:txBody>
      </p:sp>
      <p:sp>
        <p:nvSpPr>
          <p:cNvPr id="49" name="Google Shape;49;p10"/>
          <p:cNvSpPr/>
          <p:nvPr/>
        </p:nvSpPr>
        <p:spPr>
          <a:xfrm>
            <a:off x="958680" y="2113200"/>
            <a:ext cx="5166720" cy="33206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Executive Summary</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Introduction</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Methodology</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Results</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Conclusion</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Appendix</a:t>
            </a:r>
            <a:endParaRPr b="0" i="0" sz="2200" u="none" cap="none" strike="noStrike">
              <a:solidFill>
                <a:srgbClr val="000000"/>
              </a:solidFill>
              <a:latin typeface="Arial"/>
              <a:ea typeface="Arial"/>
              <a:cs typeface="Arial"/>
              <a:sym typeface="Arial"/>
            </a:endParaRPr>
          </a:p>
        </p:txBody>
      </p:sp>
      <p:sp>
        <p:nvSpPr>
          <p:cNvPr id="50" name="Google Shape;50;p10"/>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360" u="none" cap="none" strike="noStrike">
                <a:solidFill>
                  <a:srgbClr val="0B49CB"/>
                </a:solidFill>
                <a:latin typeface="Arial"/>
                <a:ea typeface="Arial"/>
                <a:cs typeface="Arial"/>
                <a:sym typeface="Arial"/>
              </a:rPr>
              <a:t>Outline</a:t>
            </a:r>
            <a:endParaRPr b="0" i="0" sz="336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8"/>
          <p:cNvSpPr txBox="1"/>
          <p:nvPr>
            <p:ph idx="4294967295" type="body"/>
          </p:nvPr>
        </p:nvSpPr>
        <p:spPr>
          <a:xfrm>
            <a:off x="831625" y="1731575"/>
            <a:ext cx="11130300" cy="4032900"/>
          </a:xfrm>
          <a:prstGeom prst="rect">
            <a:avLst/>
          </a:prstGeom>
          <a:noFill/>
          <a:ln>
            <a:noFill/>
          </a:ln>
        </p:spPr>
        <p:txBody>
          <a:bodyPr anchorCtr="0" anchor="t" bIns="45700" lIns="91425" spcFirstLastPara="1" rIns="91425" wrap="square" tIns="45700">
            <a:normAutofit/>
          </a:bodyPr>
          <a:lstStyle/>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Setup:</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Import Libraries: Begin by importing necessary libraries like </a:t>
            </a:r>
            <a:r>
              <a:rPr lang="en-US" sz="1100">
                <a:solidFill>
                  <a:schemeClr val="dk1"/>
                </a:solidFill>
                <a:latin typeface="Roboto Mono"/>
                <a:ea typeface="Roboto Mono"/>
                <a:cs typeface="Roboto Mono"/>
                <a:sym typeface="Roboto Mono"/>
              </a:rPr>
              <a:t>dash</a:t>
            </a:r>
            <a:r>
              <a:rPr lang="en-US" sz="1100">
                <a:solidFill>
                  <a:schemeClr val="dk1"/>
                </a:solidFill>
              </a:rPr>
              <a:t>, </a:t>
            </a:r>
            <a:r>
              <a:rPr lang="en-US" sz="1100">
                <a:solidFill>
                  <a:schemeClr val="dk1"/>
                </a:solidFill>
                <a:latin typeface="Roboto Mono"/>
                <a:ea typeface="Roboto Mono"/>
                <a:cs typeface="Roboto Mono"/>
                <a:sym typeface="Roboto Mono"/>
              </a:rPr>
              <a:t>dash_core_components</a:t>
            </a:r>
            <a:r>
              <a:rPr lang="en-US" sz="1100">
                <a:solidFill>
                  <a:schemeClr val="dk1"/>
                </a:solidFill>
              </a:rPr>
              <a:t>, </a:t>
            </a:r>
            <a:r>
              <a:rPr lang="en-US" sz="1100">
                <a:solidFill>
                  <a:schemeClr val="dk1"/>
                </a:solidFill>
                <a:latin typeface="Roboto Mono"/>
                <a:ea typeface="Roboto Mono"/>
                <a:cs typeface="Roboto Mono"/>
                <a:sym typeface="Roboto Mono"/>
              </a:rPr>
              <a:t>dash_html_components</a:t>
            </a:r>
            <a:r>
              <a:rPr lang="en-US" sz="1100">
                <a:solidFill>
                  <a:schemeClr val="dk1"/>
                </a:solidFill>
              </a:rPr>
              <a:t>, and </a:t>
            </a:r>
            <a:r>
              <a:rPr lang="en-US" sz="1100">
                <a:solidFill>
                  <a:schemeClr val="dk1"/>
                </a:solidFill>
                <a:latin typeface="Roboto Mono"/>
                <a:ea typeface="Roboto Mono"/>
                <a:cs typeface="Roboto Mono"/>
                <a:sym typeface="Roboto Mono"/>
              </a:rPr>
              <a:t>plotly.graph_objs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Initialize App: Create an instance of the Dash app using </a:t>
            </a:r>
            <a:r>
              <a:rPr lang="en-US" sz="1100">
                <a:solidFill>
                  <a:schemeClr val="dk1"/>
                </a:solidFill>
                <a:latin typeface="Roboto Mono"/>
                <a:ea typeface="Roboto Mono"/>
                <a:cs typeface="Roboto Mono"/>
                <a:sym typeface="Roboto Mono"/>
              </a:rPr>
              <a:t>dash.Dash()</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Layout: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Define Layout: Set up the layout of the dashboard using </a:t>
            </a:r>
            <a:r>
              <a:rPr lang="en-US" sz="1100">
                <a:solidFill>
                  <a:schemeClr val="dk1"/>
                </a:solidFill>
                <a:latin typeface="Roboto Mono"/>
                <a:ea typeface="Roboto Mono"/>
                <a:cs typeface="Roboto Mono"/>
                <a:sym typeface="Roboto Mono"/>
              </a:rPr>
              <a:t>html.Div()</a:t>
            </a:r>
            <a:r>
              <a:rPr lang="en-US" sz="1100">
                <a:solidFill>
                  <a:schemeClr val="dk1"/>
                </a:solidFill>
              </a:rPr>
              <a:t> to organize components such as dropdowns, graphs, and buttons.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Add Components: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Dropdown Menus: Include </a:t>
            </a:r>
            <a:r>
              <a:rPr lang="en-US" sz="1100">
                <a:solidFill>
                  <a:schemeClr val="dk1"/>
                </a:solidFill>
                <a:latin typeface="Roboto Mono"/>
                <a:ea typeface="Roboto Mono"/>
                <a:cs typeface="Roboto Mono"/>
                <a:sym typeface="Roboto Mono"/>
              </a:rPr>
              <a:t>dcc.Dropdown()</a:t>
            </a:r>
            <a:r>
              <a:rPr lang="en-US" sz="1100">
                <a:solidFill>
                  <a:schemeClr val="dk1"/>
                </a:solidFill>
              </a:rPr>
              <a:t> for selecting different categories or filters. This allows users to choose specific data points or categories to view.</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Graphs and Plots: Add </a:t>
            </a:r>
            <a:r>
              <a:rPr lang="en-US" sz="1100">
                <a:solidFill>
                  <a:schemeClr val="dk1"/>
                </a:solidFill>
                <a:latin typeface="Roboto Mono"/>
                <a:ea typeface="Roboto Mono"/>
                <a:cs typeface="Roboto Mono"/>
                <a:sym typeface="Roboto Mono"/>
              </a:rPr>
              <a:t>dcc.Graph()</a:t>
            </a:r>
            <a:r>
              <a:rPr lang="en-US" sz="1100">
                <a:solidFill>
                  <a:schemeClr val="dk1"/>
                </a:solidFill>
              </a:rPr>
              <a:t> components to display plots such as scatter plots, bar charts, and line charts.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Other Interactions: Implement additional components like </a:t>
            </a:r>
            <a:r>
              <a:rPr lang="en-US" sz="1100">
                <a:solidFill>
                  <a:schemeClr val="dk1"/>
                </a:solidFill>
                <a:latin typeface="Roboto Mono"/>
                <a:ea typeface="Roboto Mono"/>
                <a:cs typeface="Roboto Mono"/>
                <a:sym typeface="Roboto Mono"/>
              </a:rPr>
              <a:t>dcc.Slider()</a:t>
            </a:r>
            <a:r>
              <a:rPr lang="en-US" sz="1100">
                <a:solidFill>
                  <a:schemeClr val="dk1"/>
                </a:solidFill>
              </a:rPr>
              <a:t> or </a:t>
            </a:r>
            <a:r>
              <a:rPr lang="en-US" sz="1100">
                <a:solidFill>
                  <a:schemeClr val="dk1"/>
                </a:solidFill>
                <a:latin typeface="Roboto Mono"/>
                <a:ea typeface="Roboto Mono"/>
                <a:cs typeface="Roboto Mono"/>
                <a:sym typeface="Roboto Mono"/>
              </a:rPr>
              <a:t>dcc.Checklist()</a:t>
            </a:r>
            <a:r>
              <a:rPr lang="en-US" sz="1100">
                <a:solidFill>
                  <a:schemeClr val="dk1"/>
                </a:solidFill>
              </a:rPr>
              <a:t> based on requirements.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2. Interactive Elements</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Callbacks: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Define Callbacks: Use </a:t>
            </a:r>
            <a:r>
              <a:rPr lang="en-US" sz="1100">
                <a:solidFill>
                  <a:schemeClr val="dk1"/>
                </a:solidFill>
                <a:latin typeface="Roboto Mono"/>
                <a:ea typeface="Roboto Mono"/>
                <a:cs typeface="Roboto Mono"/>
                <a:sym typeface="Roboto Mono"/>
              </a:rPr>
              <a:t>@app.callback</a:t>
            </a:r>
            <a:r>
              <a:rPr lang="en-US" sz="1100">
                <a:solidFill>
                  <a:schemeClr val="dk1"/>
                </a:solidFill>
              </a:rPr>
              <a:t> to create functions that update components based on user interactions. For example, a callback function might update a graph based on the selected value from a dropdown menu.</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Input and Output: Specify which components are inputs (e.g., dropdown selections) and which are outputs (e.g., updated graphs).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Real-Time Updates: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Dynamic Updates: Ensure that user selections trigger real-time updates to the dashboard. This might involve filtering data, changing plot types, or updating information displayed on the dashboard.</a:t>
            </a:r>
            <a:endParaRPr sz="1100">
              <a:solidFill>
                <a:schemeClr val="dk1"/>
              </a:solidFill>
            </a:endParaRPr>
          </a:p>
          <a:p>
            <a:pPr indent="0" lvl="0" marL="0" marR="0" rtl="0" algn="l">
              <a:lnSpc>
                <a:spcPct val="50000"/>
              </a:lnSpc>
              <a:spcBef>
                <a:spcPts val="1200"/>
              </a:spcBef>
              <a:spcAft>
                <a:spcPts val="0"/>
              </a:spcAft>
              <a:buSzPts val="1800"/>
              <a:buFont typeface="Arial"/>
              <a:buNone/>
            </a:pPr>
            <a:r>
              <a:t/>
            </a:r>
            <a:endParaRPr sz="1000">
              <a:solidFill>
                <a:schemeClr val="dk1"/>
              </a:solidFill>
              <a:latin typeface="Calibri"/>
              <a:ea typeface="Calibri"/>
              <a:cs typeface="Calibri"/>
              <a:sym typeface="Calibri"/>
            </a:endParaRPr>
          </a:p>
        </p:txBody>
      </p:sp>
      <p:sp>
        <p:nvSpPr>
          <p:cNvPr id="231" name="Google Shape;231;p2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Build a Dashboard with Plotly Dash</a:t>
            </a:r>
            <a:endParaRPr b="0" sz="3360" strike="noStrike">
              <a:solidFill>
                <a:srgbClr val="000000"/>
              </a:solidFill>
              <a:latin typeface="Arial"/>
              <a:ea typeface="Arial"/>
              <a:cs typeface="Arial"/>
              <a:sym typeface="Arial"/>
            </a:endParaRPr>
          </a:p>
        </p:txBody>
      </p:sp>
      <p:sp>
        <p:nvSpPr>
          <p:cNvPr id="232" name="Google Shape;232;p2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29"/>
          <p:cNvSpPr/>
          <p:nvPr/>
        </p:nvSpPr>
        <p:spPr>
          <a:xfrm>
            <a:off x="840950" y="1424000"/>
            <a:ext cx="10562400" cy="4533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b="0" sz="2200" strike="noStrike">
              <a:solidFill>
                <a:srgbClr val="000000"/>
              </a:solidFill>
              <a:latin typeface="Arial"/>
              <a:ea typeface="Arial"/>
              <a:cs typeface="Arial"/>
              <a:sym typeface="Arial"/>
            </a:endParaRPr>
          </a:p>
          <a:p>
            <a:pPr indent="0" lvl="0" marL="0" marR="0" rtl="0" algn="l">
              <a:lnSpc>
                <a:spcPct val="90000"/>
              </a:lnSpc>
              <a:spcBef>
                <a:spcPts val="499"/>
              </a:spcBef>
              <a:spcAft>
                <a:spcPts val="0"/>
              </a:spcAft>
              <a:buNone/>
            </a:pPr>
            <a:r>
              <a:t/>
            </a:r>
            <a:endParaRPr b="0" sz="1800" strike="noStrike">
              <a:solidFill>
                <a:srgbClr val="000000"/>
              </a:solidFill>
              <a:latin typeface="Arial"/>
              <a:ea typeface="Arial"/>
              <a:cs typeface="Arial"/>
              <a:sym typeface="Arial"/>
            </a:endParaRPr>
          </a:p>
          <a:p>
            <a:pPr indent="0" lvl="0" marL="457200" marR="0" rtl="0" algn="l">
              <a:lnSpc>
                <a:spcPct val="90000"/>
              </a:lnSpc>
              <a:spcBef>
                <a:spcPts val="499"/>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2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Results (1)</a:t>
            </a:r>
            <a:endParaRPr b="0" sz="3360" strike="noStrike">
              <a:solidFill>
                <a:srgbClr val="000000"/>
              </a:solidFill>
              <a:latin typeface="Arial"/>
              <a:ea typeface="Arial"/>
              <a:cs typeface="Arial"/>
              <a:sym typeface="Arial"/>
            </a:endParaRPr>
          </a:p>
        </p:txBody>
      </p:sp>
      <p:sp>
        <p:nvSpPr>
          <p:cNvPr id="240" name="Google Shape;240;p2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41" name="Google Shape;241;p29"/>
          <p:cNvPicPr preferRelativeResize="0"/>
          <p:nvPr/>
        </p:nvPicPr>
        <p:blipFill>
          <a:blip r:embed="rId4">
            <a:alphaModFix/>
          </a:blip>
          <a:stretch>
            <a:fillRect/>
          </a:stretch>
        </p:blipFill>
        <p:spPr>
          <a:xfrm>
            <a:off x="5626850" y="1353300"/>
            <a:ext cx="6146675" cy="4768975"/>
          </a:xfrm>
          <a:prstGeom prst="rect">
            <a:avLst/>
          </a:prstGeom>
          <a:noFill/>
          <a:ln>
            <a:noFill/>
          </a:ln>
        </p:spPr>
      </p:pic>
      <p:sp>
        <p:nvSpPr>
          <p:cNvPr id="242" name="Google Shape;242;p29"/>
          <p:cNvSpPr txBox="1"/>
          <p:nvPr/>
        </p:nvSpPr>
        <p:spPr>
          <a:xfrm>
            <a:off x="945550" y="1993600"/>
            <a:ext cx="4533900" cy="38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US" sz="1300">
                <a:solidFill>
                  <a:schemeClr val="dk1"/>
                </a:solidFill>
              </a:rPr>
              <a:t>Explanation:</a:t>
            </a:r>
            <a:endParaRPr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Histogram of Payload Mass: Shows the distribution of payload mass, indicating how frequently payloads of various sizes are launched.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Scatter Plot of Payload Mass vs. Launch Success: Displays the relationship between payload mass and launch success, helping to visualize if payload mass affects the outcome.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Bar Chart of Launch Success by Site: Provides insight into which launch sites have more successful launches, helping to compare performance across sites.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Pie Chart of Launch Outcomes: Shows the proportion of successful versus failed launches, giving an overall success rate.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Box Plot of Payload Mass by Orbit: Illustrates the distribution of payload mass for different orbits, helping to understand payload variations across different orbital missions.</a:t>
            </a:r>
            <a:endParaRPr sz="1100">
              <a:solidFill>
                <a:schemeClr val="dk1"/>
              </a:solidFill>
            </a:endParaRPr>
          </a:p>
          <a:p>
            <a:pPr indent="0" lvl="0" marL="0" rtl="0" algn="l">
              <a:lnSpc>
                <a:spcPct val="50000"/>
              </a:lnSpc>
              <a:spcBef>
                <a:spcPts val="1200"/>
              </a:spcBef>
              <a:spcAft>
                <a:spcPts val="0"/>
              </a:spcAft>
              <a:buNone/>
            </a:pPr>
            <a:r>
              <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0"/>
          <p:cNvSpPr/>
          <p:nvPr/>
        </p:nvSpPr>
        <p:spPr>
          <a:xfrm>
            <a:off x="840950" y="1424000"/>
            <a:ext cx="11029500" cy="4533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b="0" sz="2200" strike="noStrike">
              <a:solidFill>
                <a:srgbClr val="000000"/>
              </a:solidFill>
              <a:latin typeface="Arial"/>
              <a:ea typeface="Arial"/>
              <a:cs typeface="Arial"/>
              <a:sym typeface="Arial"/>
            </a:endParaRPr>
          </a:p>
          <a:p>
            <a:pPr indent="0" lvl="0" marL="0" marR="0" rtl="0" algn="l">
              <a:lnSpc>
                <a:spcPct val="90000"/>
              </a:lnSpc>
              <a:spcBef>
                <a:spcPts val="499"/>
              </a:spcBef>
              <a:spcAft>
                <a:spcPts val="0"/>
              </a:spcAft>
              <a:buNone/>
            </a:pPr>
            <a:r>
              <a:t/>
            </a:r>
            <a:endParaRPr b="0" sz="1800" strike="noStrike">
              <a:solidFill>
                <a:srgbClr val="000000"/>
              </a:solidFill>
              <a:latin typeface="Arial"/>
              <a:ea typeface="Arial"/>
              <a:cs typeface="Arial"/>
              <a:sym typeface="Arial"/>
            </a:endParaRPr>
          </a:p>
          <a:p>
            <a:pPr indent="0" lvl="0" marL="457200" marR="0" rtl="0" algn="l">
              <a:lnSpc>
                <a:spcPct val="90000"/>
              </a:lnSpc>
              <a:spcBef>
                <a:spcPts val="499"/>
              </a:spcBef>
              <a:spcAft>
                <a:spcPts val="0"/>
              </a:spcAft>
              <a:buNone/>
            </a:pPr>
            <a:r>
              <a:t/>
            </a:r>
            <a:endParaRPr b="0" sz="1800" strike="noStrike">
              <a:solidFill>
                <a:srgbClr val="000000"/>
              </a:solidFill>
              <a:latin typeface="Arial"/>
              <a:ea typeface="Arial"/>
              <a:cs typeface="Arial"/>
              <a:sym typeface="Arial"/>
            </a:endParaRPr>
          </a:p>
        </p:txBody>
      </p:sp>
      <p:sp>
        <p:nvSpPr>
          <p:cNvPr id="249" name="Google Shape;249;p30"/>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Results (</a:t>
            </a:r>
            <a:r>
              <a:rPr lang="en-US" sz="3360">
                <a:solidFill>
                  <a:srgbClr val="0B49CB"/>
                </a:solidFill>
              </a:rPr>
              <a:t>2</a:t>
            </a:r>
            <a:r>
              <a:rPr b="0" lang="en-US" sz="3360" strike="noStrike">
                <a:solidFill>
                  <a:srgbClr val="0B49CB"/>
                </a:solidFill>
                <a:latin typeface="Arial"/>
                <a:ea typeface="Arial"/>
                <a:cs typeface="Arial"/>
                <a:sym typeface="Arial"/>
              </a:rPr>
              <a:t>)</a:t>
            </a:r>
            <a:endParaRPr b="0" sz="3360" strike="noStrike">
              <a:solidFill>
                <a:srgbClr val="000000"/>
              </a:solidFill>
              <a:latin typeface="Arial"/>
              <a:ea typeface="Arial"/>
              <a:cs typeface="Arial"/>
              <a:sym typeface="Arial"/>
            </a:endParaRPr>
          </a:p>
        </p:txBody>
      </p:sp>
      <p:sp>
        <p:nvSpPr>
          <p:cNvPr id="250" name="Google Shape;250;p30"/>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51" name="Google Shape;251;p30"/>
          <p:cNvPicPr preferRelativeResize="0"/>
          <p:nvPr/>
        </p:nvPicPr>
        <p:blipFill>
          <a:blip r:embed="rId4">
            <a:alphaModFix/>
          </a:blip>
          <a:stretch>
            <a:fillRect/>
          </a:stretch>
        </p:blipFill>
        <p:spPr>
          <a:xfrm>
            <a:off x="6267450" y="1990725"/>
            <a:ext cx="5295900" cy="1962150"/>
          </a:xfrm>
          <a:prstGeom prst="rect">
            <a:avLst/>
          </a:prstGeom>
          <a:noFill/>
          <a:ln>
            <a:noFill/>
          </a:ln>
        </p:spPr>
      </p:pic>
      <p:sp>
        <p:nvSpPr>
          <p:cNvPr id="252" name="Google Shape;252;p30"/>
          <p:cNvSpPr txBox="1"/>
          <p:nvPr/>
        </p:nvSpPr>
        <p:spPr>
          <a:xfrm>
            <a:off x="991100" y="2193100"/>
            <a:ext cx="5137800" cy="1446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US" sz="1100">
                <a:solidFill>
                  <a:schemeClr val="dk1"/>
                </a:solidFill>
              </a:rPr>
              <a:t>Interactive Map with Launch Sites: Helps in understanding the geographical distribution and proximity of launch sites.</a:t>
            </a:r>
            <a:endParaRPr sz="1100">
              <a:solidFill>
                <a:schemeClr val="dk1"/>
              </a:solidFill>
            </a:endParaRPr>
          </a:p>
          <a:p>
            <a:pPr indent="0" lvl="0" marL="0" rtl="0" algn="l">
              <a:lnSpc>
                <a:spcPct val="80000"/>
              </a:lnSpc>
              <a:spcBef>
                <a:spcPts val="0"/>
              </a:spcBef>
              <a:spcAft>
                <a:spcPts val="0"/>
              </a:spcAft>
              <a:buNone/>
            </a:pPr>
            <a:r>
              <a:rPr lang="en-US" sz="1100">
                <a:solidFill>
                  <a:schemeClr val="dk1"/>
                </a:solidFill>
              </a:rPr>
              <a:t>Color-Coded Outcomes: Indicates the success/failure of launches directly on the map.</a:t>
            </a:r>
            <a:endParaRPr sz="1100">
              <a:solidFill>
                <a:schemeClr val="dk1"/>
              </a:solidFill>
            </a:endParaRPr>
          </a:p>
          <a:p>
            <a:pPr indent="0" lvl="0" marL="0" rtl="0" algn="l">
              <a:lnSpc>
                <a:spcPct val="80000"/>
              </a:lnSpc>
              <a:spcBef>
                <a:spcPts val="0"/>
              </a:spcBef>
              <a:spcAft>
                <a:spcPts val="0"/>
              </a:spcAft>
              <a:buNone/>
            </a:pPr>
            <a:r>
              <a:t/>
            </a:r>
            <a:endParaRPr sz="11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80000"/>
              </a:lnSpc>
              <a:spcBef>
                <a:spcPts val="0"/>
              </a:spcBef>
              <a:spcAft>
                <a:spcPts val="0"/>
              </a:spcAft>
              <a:buClr>
                <a:schemeClr val="dk1"/>
              </a:buClr>
              <a:buSzPts val="1100"/>
              <a:buFont typeface="Arial"/>
              <a:buNone/>
            </a:pPr>
            <a:r>
              <a:rPr lang="en-US" sz="1100">
                <a:solidFill>
                  <a:schemeClr val="dk1"/>
                </a:solidFill>
              </a:rPr>
              <a:t>Proximity Map: Shows the closeness of launch sites to significant features like railways and highways, which can impact logistics and accessibility.</a:t>
            </a:r>
            <a:endParaRPr sz="1100">
              <a:solidFill>
                <a:schemeClr val="dk1"/>
              </a:solidFill>
            </a:endParaRPr>
          </a:p>
          <a:p>
            <a:pPr indent="0" lvl="0" marL="0" rtl="0" algn="l">
              <a:lnSpc>
                <a:spcPct val="80000"/>
              </a:lnSpc>
              <a:spcBef>
                <a:spcPts val="0"/>
              </a:spcBef>
              <a:spcAft>
                <a:spcPts val="0"/>
              </a:spcAft>
              <a:buNone/>
            </a:pPr>
            <a:r>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31"/>
          <p:cNvSpPr/>
          <p:nvPr/>
        </p:nvSpPr>
        <p:spPr>
          <a:xfrm>
            <a:off x="748800" y="2529720"/>
            <a:ext cx="115668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lt1"/>
                </a:solidFill>
                <a:latin typeface="Calibri"/>
                <a:ea typeface="Calibri"/>
                <a:cs typeface="Calibri"/>
                <a:sym typeface="Calibri"/>
              </a:rPr>
              <a:t>Section 2</a:t>
            </a:r>
            <a:endParaRPr b="0" sz="1800"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2"/>
          <p:cNvSpPr txBox="1"/>
          <p:nvPr>
            <p:ph idx="4294967295" type="body"/>
          </p:nvPr>
        </p:nvSpPr>
        <p:spPr>
          <a:xfrm>
            <a:off x="865075" y="1537925"/>
            <a:ext cx="10420200" cy="43308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Clr>
                <a:schemeClr val="dk1"/>
              </a:buClr>
              <a:buSzPts val="1100"/>
              <a:buFont typeface="Arial"/>
              <a:buNone/>
            </a:pPr>
            <a:r>
              <a:rPr b="1" lang="en-US" sz="1000">
                <a:solidFill>
                  <a:schemeClr val="dk1"/>
                </a:solidFill>
              </a:rPr>
              <a:t>Explanation: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This bar chart shows the count of flights (FlightNumber) for each launch site (LaunchSite).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The height of each bar represents the number of flights at that site.</a:t>
            </a:r>
            <a:endParaRPr sz="1000">
              <a:solidFill>
                <a:schemeClr val="dk1"/>
              </a:solidFill>
            </a:endParaRPr>
          </a:p>
          <a:p>
            <a:pPr indent="0" lvl="0" marL="0" marR="0" rtl="0" algn="l">
              <a:lnSpc>
                <a:spcPct val="100000"/>
              </a:lnSpc>
              <a:spcBef>
                <a:spcPts val="1400"/>
              </a:spcBef>
              <a:spcAft>
                <a:spcPts val="0"/>
              </a:spcAft>
              <a:buNone/>
            </a:pPr>
            <a:r>
              <a:t/>
            </a:r>
            <a:endParaRPr sz="2200">
              <a:solidFill>
                <a:schemeClr val="dk1"/>
              </a:solidFill>
              <a:latin typeface="Calibri"/>
              <a:ea typeface="Calibri"/>
              <a:cs typeface="Calibri"/>
              <a:sym typeface="Calibri"/>
            </a:endParaRPr>
          </a:p>
        </p:txBody>
      </p:sp>
      <p:sp>
        <p:nvSpPr>
          <p:cNvPr id="263" name="Google Shape;263;p3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Flight Number vs. Launch Site</a:t>
            </a:r>
            <a:endParaRPr b="0" sz="3360" strike="noStrike">
              <a:solidFill>
                <a:srgbClr val="000000"/>
              </a:solidFill>
              <a:latin typeface="Arial"/>
              <a:ea typeface="Arial"/>
              <a:cs typeface="Arial"/>
              <a:sym typeface="Arial"/>
            </a:endParaRPr>
          </a:p>
        </p:txBody>
      </p:sp>
      <p:sp>
        <p:nvSpPr>
          <p:cNvPr id="264" name="Google Shape;264;p3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65" name="Google Shape;265;p32"/>
          <p:cNvPicPr preferRelativeResize="0"/>
          <p:nvPr/>
        </p:nvPicPr>
        <p:blipFill>
          <a:blip r:embed="rId4">
            <a:alphaModFix/>
          </a:blip>
          <a:stretch>
            <a:fillRect/>
          </a:stretch>
        </p:blipFill>
        <p:spPr>
          <a:xfrm>
            <a:off x="6767525" y="2562225"/>
            <a:ext cx="5023225" cy="2738875"/>
          </a:xfrm>
          <a:prstGeom prst="rect">
            <a:avLst/>
          </a:prstGeom>
          <a:noFill/>
          <a:ln>
            <a:noFill/>
          </a:ln>
        </p:spPr>
      </p:pic>
      <p:pic>
        <p:nvPicPr>
          <p:cNvPr id="266" name="Google Shape;266;p32"/>
          <p:cNvPicPr preferRelativeResize="0"/>
          <p:nvPr/>
        </p:nvPicPr>
        <p:blipFill>
          <a:blip r:embed="rId5">
            <a:alphaModFix/>
          </a:blip>
          <a:stretch>
            <a:fillRect/>
          </a:stretch>
        </p:blipFill>
        <p:spPr>
          <a:xfrm>
            <a:off x="770050" y="2562225"/>
            <a:ext cx="5362575" cy="2738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3"/>
          <p:cNvSpPr txBox="1"/>
          <p:nvPr>
            <p:ph idx="4294967295" type="body"/>
          </p:nvPr>
        </p:nvSpPr>
        <p:spPr>
          <a:xfrm>
            <a:off x="770050" y="1492350"/>
            <a:ext cx="10838400" cy="43887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Explanation:</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This scatter plot displays the payload mass (</a:t>
            </a:r>
            <a:r>
              <a:rPr lang="en-US" sz="1100">
                <a:solidFill>
                  <a:schemeClr val="dk1"/>
                </a:solidFill>
                <a:latin typeface="Roboto Mono"/>
                <a:ea typeface="Roboto Mono"/>
                <a:cs typeface="Roboto Mono"/>
                <a:sym typeface="Roboto Mono"/>
              </a:rPr>
              <a:t>PayloadMass</a:t>
            </a:r>
            <a:r>
              <a:rPr lang="en-US" sz="1100">
                <a:solidFill>
                  <a:schemeClr val="dk1"/>
                </a:solidFill>
              </a:rPr>
              <a:t>) for each launch site </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a:t>
            </a:r>
            <a:r>
              <a:rPr lang="en-US" sz="1100">
                <a:solidFill>
                  <a:schemeClr val="dk1"/>
                </a:solidFill>
                <a:latin typeface="Roboto Mono"/>
                <a:ea typeface="Roboto Mono"/>
                <a:cs typeface="Roboto Mono"/>
                <a:sym typeface="Roboto Mono"/>
              </a:rPr>
              <a:t>LaunchSite</a:t>
            </a:r>
            <a:r>
              <a:rPr lang="en-US" sz="1100">
                <a:solidFill>
                  <a:schemeClr val="dk1"/>
                </a:solidFill>
              </a:rPr>
              <a:t>). Each point represents a launch and its payload mass.</a:t>
            </a:r>
            <a:endParaRPr sz="1100">
              <a:solidFill>
                <a:schemeClr val="dk1"/>
              </a:solidFill>
            </a:endParaRPr>
          </a:p>
          <a:p>
            <a:pPr indent="0" lvl="0" marL="0" marR="0" rtl="0" algn="l">
              <a:lnSpc>
                <a:spcPct val="100000"/>
              </a:lnSpc>
              <a:spcBef>
                <a:spcPts val="1200"/>
              </a:spcBef>
              <a:spcAft>
                <a:spcPts val="0"/>
              </a:spcAft>
              <a:buNone/>
            </a:pPr>
            <a:r>
              <a:t/>
            </a:r>
            <a:endParaRPr sz="2200">
              <a:solidFill>
                <a:schemeClr val="dk1"/>
              </a:solidFill>
              <a:latin typeface="Calibri"/>
              <a:ea typeface="Calibri"/>
              <a:cs typeface="Calibri"/>
              <a:sym typeface="Calibri"/>
            </a:endParaRPr>
          </a:p>
        </p:txBody>
      </p:sp>
      <p:sp>
        <p:nvSpPr>
          <p:cNvPr id="272" name="Google Shape;272;p33"/>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Payload vs. Launch Site</a:t>
            </a:r>
            <a:endParaRPr b="0" sz="3360" strike="noStrike">
              <a:solidFill>
                <a:srgbClr val="000000"/>
              </a:solidFill>
              <a:latin typeface="Arial"/>
              <a:ea typeface="Arial"/>
              <a:cs typeface="Arial"/>
              <a:sym typeface="Arial"/>
            </a:endParaRPr>
          </a:p>
        </p:txBody>
      </p:sp>
      <p:sp>
        <p:nvSpPr>
          <p:cNvPr id="273" name="Google Shape;273;p3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74" name="Google Shape;274;p33"/>
          <p:cNvPicPr preferRelativeResize="0"/>
          <p:nvPr/>
        </p:nvPicPr>
        <p:blipFill>
          <a:blip r:embed="rId4">
            <a:alphaModFix/>
          </a:blip>
          <a:stretch>
            <a:fillRect/>
          </a:stretch>
        </p:blipFill>
        <p:spPr>
          <a:xfrm>
            <a:off x="3852863" y="2552700"/>
            <a:ext cx="5400675" cy="3276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4"/>
          <p:cNvSpPr txBox="1"/>
          <p:nvPr>
            <p:ph idx="4294967295" type="body"/>
          </p:nvPr>
        </p:nvSpPr>
        <p:spPr>
          <a:xfrm>
            <a:off x="906750" y="1421494"/>
            <a:ext cx="3931800" cy="1380900"/>
          </a:xfrm>
          <a:prstGeom prst="rect">
            <a:avLst/>
          </a:prstGeom>
          <a:noFill/>
          <a:ln>
            <a:noFill/>
          </a:ln>
        </p:spPr>
        <p:txBody>
          <a:bodyPr anchorCtr="0" anchor="t" bIns="45000" lIns="90000" spcFirstLastPara="1" rIns="90000" wrap="square" tIns="45000">
            <a:normAutofit fontScale="92500"/>
          </a:bodyPr>
          <a:lstStyle/>
          <a:p>
            <a:pPr indent="0" lvl="0" marL="0" marR="0" rtl="0" algn="l">
              <a:lnSpc>
                <a:spcPct val="100000"/>
              </a:lnSpc>
              <a:spcBef>
                <a:spcPts val="1400"/>
              </a:spcBef>
              <a:spcAft>
                <a:spcPts val="0"/>
              </a:spcAft>
              <a:buNone/>
            </a:pPr>
            <a:r>
              <a:rPr lang="en-US" sz="1100">
                <a:solidFill>
                  <a:schemeClr val="dk1"/>
                </a:solidFill>
              </a:rPr>
              <a:t>Objective: Show the average success rate for each orbit type.</a:t>
            </a:r>
            <a:endParaRPr sz="1100">
              <a:solidFill>
                <a:schemeClr val="dk1"/>
              </a:solidFill>
            </a:endParaRPr>
          </a:p>
          <a:p>
            <a:pPr indent="0" lvl="0" marL="0" marR="0" rtl="0" algn="l">
              <a:lnSpc>
                <a:spcPct val="100000"/>
              </a:lnSpc>
              <a:spcBef>
                <a:spcPts val="1400"/>
              </a:spcBef>
              <a:spcAft>
                <a:spcPts val="0"/>
              </a:spcAft>
              <a:buNone/>
            </a:pPr>
            <a:r>
              <a:rPr lang="en-US" sz="1100">
                <a:solidFill>
                  <a:schemeClr val="dk1"/>
                </a:solidFill>
              </a:rPr>
              <a:t>Explanation</a:t>
            </a:r>
            <a:endParaRPr sz="1100">
              <a:solidFill>
                <a:schemeClr val="dk1"/>
              </a:solidFill>
            </a:endParaRPr>
          </a:p>
          <a:p>
            <a:pPr indent="0" lvl="0" marL="0" marR="0" rtl="0" algn="l">
              <a:lnSpc>
                <a:spcPct val="100000"/>
              </a:lnSpc>
              <a:spcBef>
                <a:spcPts val="1400"/>
              </a:spcBef>
              <a:spcAft>
                <a:spcPts val="0"/>
              </a:spcAft>
              <a:buNone/>
            </a:pPr>
            <a:r>
              <a:rPr lang="en-US" sz="1100">
                <a:solidFill>
                  <a:schemeClr val="dk1"/>
                </a:solidFill>
              </a:rPr>
              <a:t>This bar chart shows the average success rate (</a:t>
            </a:r>
            <a:r>
              <a:rPr lang="en-US" sz="1100">
                <a:solidFill>
                  <a:srgbClr val="188038"/>
                </a:solidFill>
                <a:latin typeface="Roboto Mono"/>
                <a:ea typeface="Roboto Mono"/>
                <a:cs typeface="Roboto Mono"/>
                <a:sym typeface="Roboto Mono"/>
              </a:rPr>
              <a:t>Success</a:t>
            </a:r>
            <a:r>
              <a:rPr lang="en-US" sz="1100">
                <a:solidFill>
                  <a:schemeClr val="dk1"/>
                </a:solidFill>
              </a:rPr>
              <a:t>) for each orbit type (</a:t>
            </a:r>
            <a:r>
              <a:rPr lang="en-US" sz="1100">
                <a:solidFill>
                  <a:srgbClr val="188038"/>
                </a:solidFill>
                <a:latin typeface="Roboto Mono"/>
                <a:ea typeface="Roboto Mono"/>
                <a:cs typeface="Roboto Mono"/>
                <a:sym typeface="Roboto Mono"/>
              </a:rPr>
              <a:t>Orbit</a:t>
            </a:r>
            <a:r>
              <a:rPr lang="en-US" sz="1100">
                <a:solidFill>
                  <a:schemeClr val="dk1"/>
                </a:solidFill>
              </a:rPr>
              <a:t>). The success rate is calculated as the mean of success indicators (0 or 1) for each orbit type.</a:t>
            </a:r>
            <a:endParaRPr b="0" i="0" sz="2200" u="none" cap="none" strike="noStrike">
              <a:solidFill>
                <a:schemeClr val="dk1"/>
              </a:solidFill>
              <a:latin typeface="Calibri"/>
              <a:ea typeface="Calibri"/>
              <a:cs typeface="Calibri"/>
              <a:sym typeface="Calibri"/>
            </a:endParaRPr>
          </a:p>
        </p:txBody>
      </p:sp>
      <p:sp>
        <p:nvSpPr>
          <p:cNvPr id="280" name="Google Shape;280;p3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Success Rate vs. Orbit Type</a:t>
            </a:r>
            <a:endParaRPr b="0" sz="3360" strike="noStrike">
              <a:solidFill>
                <a:srgbClr val="000000"/>
              </a:solidFill>
              <a:latin typeface="Arial"/>
              <a:ea typeface="Arial"/>
              <a:cs typeface="Arial"/>
              <a:sym typeface="Arial"/>
            </a:endParaRPr>
          </a:p>
        </p:txBody>
      </p:sp>
      <p:sp>
        <p:nvSpPr>
          <p:cNvPr id="281" name="Google Shape;281;p3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82" name="Google Shape;282;p34"/>
          <p:cNvPicPr preferRelativeResize="0"/>
          <p:nvPr/>
        </p:nvPicPr>
        <p:blipFill>
          <a:blip r:embed="rId4">
            <a:alphaModFix/>
          </a:blip>
          <a:stretch>
            <a:fillRect/>
          </a:stretch>
        </p:blipFill>
        <p:spPr>
          <a:xfrm>
            <a:off x="5143350" y="2458800"/>
            <a:ext cx="5391150" cy="3257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5"/>
          <p:cNvSpPr txBox="1"/>
          <p:nvPr>
            <p:ph idx="4294967295" type="body"/>
          </p:nvPr>
        </p:nvSpPr>
        <p:spPr>
          <a:xfrm>
            <a:off x="770050" y="1465875"/>
            <a:ext cx="4755000" cy="14277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None/>
            </a:pPr>
            <a:r>
              <a:rPr lang="en-US" sz="1100">
                <a:solidFill>
                  <a:schemeClr val="dk1"/>
                </a:solidFill>
              </a:rPr>
              <a:t>Objective: Show the relationship between payload mass and orbit type.</a:t>
            </a:r>
            <a:endParaRPr sz="1100">
              <a:solidFill>
                <a:srgbClr val="212121"/>
              </a:solidFill>
            </a:endParaRPr>
          </a:p>
          <a:p>
            <a:pPr indent="0" lvl="0" marL="0" marR="0" rtl="0" algn="l">
              <a:lnSpc>
                <a:spcPct val="100000"/>
              </a:lnSpc>
              <a:spcBef>
                <a:spcPts val="1400"/>
              </a:spcBef>
              <a:spcAft>
                <a:spcPts val="0"/>
              </a:spcAft>
              <a:buNone/>
            </a:pPr>
            <a:r>
              <a:rPr lang="en-US" sz="1100">
                <a:solidFill>
                  <a:srgbClr val="212121"/>
                </a:solidFill>
              </a:rPr>
              <a:t>Explanation</a:t>
            </a:r>
            <a:endParaRPr sz="1100">
              <a:solidFill>
                <a:srgbClr val="212121"/>
              </a:solidFill>
            </a:endParaRPr>
          </a:p>
          <a:p>
            <a:pPr indent="0" lvl="0" marL="0" marR="0" rtl="0" algn="l">
              <a:lnSpc>
                <a:spcPct val="100000"/>
              </a:lnSpc>
              <a:spcBef>
                <a:spcPts val="1400"/>
              </a:spcBef>
              <a:spcAft>
                <a:spcPts val="0"/>
              </a:spcAft>
              <a:buNone/>
            </a:pPr>
            <a:r>
              <a:rPr lang="en-US" sz="1100">
                <a:solidFill>
                  <a:srgbClr val="212121"/>
                </a:solidFill>
              </a:rPr>
              <a:t>This bar chart shows the count of flights (</a:t>
            </a:r>
            <a:r>
              <a:rPr lang="en-US" sz="1100">
                <a:solidFill>
                  <a:srgbClr val="212121"/>
                </a:solidFill>
                <a:latin typeface="Roboto Mono"/>
                <a:ea typeface="Roboto Mono"/>
                <a:cs typeface="Roboto Mono"/>
                <a:sym typeface="Roboto Mono"/>
              </a:rPr>
              <a:t>FlightNumber</a:t>
            </a:r>
            <a:r>
              <a:rPr lang="en-US" sz="1100">
                <a:solidFill>
                  <a:srgbClr val="212121"/>
                </a:solidFill>
              </a:rPr>
              <a:t>) for each orbit type (</a:t>
            </a:r>
            <a:r>
              <a:rPr lang="en-US" sz="1100">
                <a:solidFill>
                  <a:srgbClr val="212121"/>
                </a:solidFill>
                <a:latin typeface="Roboto Mono"/>
                <a:ea typeface="Roboto Mono"/>
                <a:cs typeface="Roboto Mono"/>
                <a:sym typeface="Roboto Mono"/>
              </a:rPr>
              <a:t>Orbit</a:t>
            </a:r>
            <a:r>
              <a:rPr lang="en-US" sz="1100">
                <a:solidFill>
                  <a:srgbClr val="212121"/>
                </a:solidFill>
              </a:rPr>
              <a:t>). The height of each bar represents the number of flights for that orbit type.</a:t>
            </a:r>
            <a:endParaRPr b="0" i="0" sz="2200" u="none" cap="none" strike="noStrike">
              <a:solidFill>
                <a:srgbClr val="212121"/>
              </a:solidFill>
              <a:latin typeface="Calibri"/>
              <a:ea typeface="Calibri"/>
              <a:cs typeface="Calibri"/>
              <a:sym typeface="Calibri"/>
            </a:endParaRPr>
          </a:p>
        </p:txBody>
      </p:sp>
      <p:sp>
        <p:nvSpPr>
          <p:cNvPr id="288" name="Google Shape;288;p3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Flight Number vs. Orbit Type</a:t>
            </a:r>
            <a:endParaRPr b="0" sz="3360" strike="noStrike">
              <a:solidFill>
                <a:srgbClr val="000000"/>
              </a:solidFill>
              <a:latin typeface="Arial"/>
              <a:ea typeface="Arial"/>
              <a:cs typeface="Arial"/>
              <a:sym typeface="Arial"/>
            </a:endParaRPr>
          </a:p>
        </p:txBody>
      </p:sp>
      <p:sp>
        <p:nvSpPr>
          <p:cNvPr id="289" name="Google Shape;289;p3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90" name="Google Shape;290;p35"/>
          <p:cNvPicPr preferRelativeResize="0"/>
          <p:nvPr/>
        </p:nvPicPr>
        <p:blipFill>
          <a:blip r:embed="rId4">
            <a:alphaModFix/>
          </a:blip>
          <a:stretch>
            <a:fillRect/>
          </a:stretch>
        </p:blipFill>
        <p:spPr>
          <a:xfrm>
            <a:off x="4876800" y="2664975"/>
            <a:ext cx="5400675" cy="330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36"/>
          <p:cNvSpPr txBox="1"/>
          <p:nvPr>
            <p:ph idx="4294967295" type="body"/>
          </p:nvPr>
        </p:nvSpPr>
        <p:spPr>
          <a:xfrm>
            <a:off x="843000" y="1487825"/>
            <a:ext cx="4693500" cy="14856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None/>
            </a:pPr>
            <a:r>
              <a:rPr lang="en-US" sz="1100">
                <a:solidFill>
                  <a:schemeClr val="dk1"/>
                </a:solidFill>
              </a:rPr>
              <a:t>Objective: Show the relationship between payload mass and orbit type</a:t>
            </a:r>
            <a:endParaRPr sz="1100">
              <a:solidFill>
                <a:schemeClr val="dk1"/>
              </a:solidFill>
            </a:endParaRPr>
          </a:p>
          <a:p>
            <a:pPr indent="0" lvl="0" marL="0" marR="0" rtl="0" algn="l">
              <a:lnSpc>
                <a:spcPct val="100000"/>
              </a:lnSpc>
              <a:spcBef>
                <a:spcPts val="1400"/>
              </a:spcBef>
              <a:spcAft>
                <a:spcPts val="0"/>
              </a:spcAft>
              <a:buNone/>
            </a:pPr>
            <a:r>
              <a:rPr lang="en-US" sz="1100">
                <a:solidFill>
                  <a:schemeClr val="dk1"/>
                </a:solidFill>
              </a:rPr>
              <a:t>Explanation</a:t>
            </a:r>
            <a:endParaRPr sz="1100">
              <a:solidFill>
                <a:schemeClr val="dk1"/>
              </a:solidFill>
            </a:endParaRPr>
          </a:p>
          <a:p>
            <a:pPr indent="0" lvl="0" marL="0" marR="0" rtl="0" algn="l">
              <a:lnSpc>
                <a:spcPct val="100000"/>
              </a:lnSpc>
              <a:spcBef>
                <a:spcPts val="1400"/>
              </a:spcBef>
              <a:spcAft>
                <a:spcPts val="0"/>
              </a:spcAft>
              <a:buNone/>
            </a:pPr>
            <a:r>
              <a:rPr lang="en-US" sz="1100">
                <a:solidFill>
                  <a:srgbClr val="212121"/>
                </a:solidFill>
              </a:rPr>
              <a:t>This scatter plot displays payload mass (</a:t>
            </a:r>
            <a:r>
              <a:rPr lang="en-US" sz="1100">
                <a:solidFill>
                  <a:srgbClr val="212121"/>
                </a:solidFill>
                <a:latin typeface="Roboto Mono"/>
                <a:ea typeface="Roboto Mono"/>
                <a:cs typeface="Roboto Mono"/>
                <a:sym typeface="Roboto Mono"/>
              </a:rPr>
              <a:t>PayloadMass</a:t>
            </a:r>
            <a:r>
              <a:rPr lang="en-US" sz="1100">
                <a:solidFill>
                  <a:srgbClr val="212121"/>
                </a:solidFill>
              </a:rPr>
              <a:t>) against orbit type (</a:t>
            </a:r>
            <a:r>
              <a:rPr lang="en-US" sz="1100">
                <a:solidFill>
                  <a:srgbClr val="212121"/>
                </a:solidFill>
                <a:latin typeface="Roboto Mono"/>
                <a:ea typeface="Roboto Mono"/>
                <a:cs typeface="Roboto Mono"/>
                <a:sym typeface="Roboto Mono"/>
              </a:rPr>
              <a:t>Orbit</a:t>
            </a:r>
            <a:r>
              <a:rPr lang="en-US" sz="1100">
                <a:solidFill>
                  <a:srgbClr val="212121"/>
                </a:solidFill>
              </a:rPr>
              <a:t>). Each point represents a launch with its payload mass and corresponding orbit type.</a:t>
            </a:r>
            <a:endParaRPr sz="1100">
              <a:solidFill>
                <a:srgbClr val="212121"/>
              </a:solidFill>
            </a:endParaRPr>
          </a:p>
        </p:txBody>
      </p:sp>
      <p:sp>
        <p:nvSpPr>
          <p:cNvPr id="296" name="Google Shape;296;p36"/>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Payload vs. Orbit Type</a:t>
            </a:r>
            <a:endParaRPr b="0" sz="3360" strike="noStrike">
              <a:solidFill>
                <a:srgbClr val="000000"/>
              </a:solidFill>
              <a:latin typeface="Arial"/>
              <a:ea typeface="Arial"/>
              <a:cs typeface="Arial"/>
              <a:sym typeface="Arial"/>
            </a:endParaRPr>
          </a:p>
        </p:txBody>
      </p:sp>
      <p:sp>
        <p:nvSpPr>
          <p:cNvPr id="297" name="Google Shape;297;p3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298" name="Google Shape;298;p36"/>
          <p:cNvPicPr preferRelativeResize="0"/>
          <p:nvPr/>
        </p:nvPicPr>
        <p:blipFill>
          <a:blip r:embed="rId4">
            <a:alphaModFix/>
          </a:blip>
          <a:stretch>
            <a:fillRect/>
          </a:stretch>
        </p:blipFill>
        <p:spPr>
          <a:xfrm>
            <a:off x="5867400" y="2668625"/>
            <a:ext cx="5381625" cy="3286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7"/>
          <p:cNvSpPr txBox="1"/>
          <p:nvPr>
            <p:ph idx="4294967295" type="body"/>
          </p:nvPr>
        </p:nvSpPr>
        <p:spPr>
          <a:xfrm>
            <a:off x="770050" y="1523400"/>
            <a:ext cx="4447500" cy="12222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None/>
            </a:pPr>
            <a:r>
              <a:rPr lang="en-US" sz="1100">
                <a:solidFill>
                  <a:schemeClr val="dk1"/>
                </a:solidFill>
              </a:rPr>
              <a:t>Objective: Show the trend of launch success over the years.</a:t>
            </a:r>
            <a:endParaRPr sz="1100">
              <a:solidFill>
                <a:schemeClr val="dk1"/>
              </a:solidFill>
            </a:endParaRPr>
          </a:p>
          <a:p>
            <a:pPr indent="0" lvl="0" marL="0" marR="0" rtl="0" algn="l">
              <a:lnSpc>
                <a:spcPct val="100000"/>
              </a:lnSpc>
              <a:spcBef>
                <a:spcPts val="1400"/>
              </a:spcBef>
              <a:spcAft>
                <a:spcPts val="0"/>
              </a:spcAft>
              <a:buNone/>
            </a:pPr>
            <a:r>
              <a:rPr lang="en-US" sz="1100">
                <a:solidFill>
                  <a:schemeClr val="dk1"/>
                </a:solidFill>
              </a:rPr>
              <a:t>Explanation</a:t>
            </a:r>
            <a:endParaRPr sz="1100">
              <a:solidFill>
                <a:schemeClr val="dk1"/>
              </a:solidFill>
            </a:endParaRPr>
          </a:p>
          <a:p>
            <a:pPr indent="0" lvl="0" marL="0" marR="0" rtl="0" algn="l">
              <a:lnSpc>
                <a:spcPct val="100000"/>
              </a:lnSpc>
              <a:spcBef>
                <a:spcPts val="1400"/>
              </a:spcBef>
              <a:spcAft>
                <a:spcPts val="0"/>
              </a:spcAft>
              <a:buNone/>
            </a:pPr>
            <a:r>
              <a:rPr lang="en-US" sz="1100">
                <a:solidFill>
                  <a:schemeClr val="dk1"/>
                </a:solidFill>
              </a:rPr>
              <a:t>This line chart shows the trend of launch success rates over the years</a:t>
            </a:r>
            <a:endParaRPr sz="1100">
              <a:solidFill>
                <a:schemeClr val="dk1"/>
              </a:solidFill>
            </a:endParaRPr>
          </a:p>
        </p:txBody>
      </p:sp>
      <p:sp>
        <p:nvSpPr>
          <p:cNvPr id="304" name="Google Shape;304;p3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Launch Success Yearly Trend</a:t>
            </a:r>
            <a:endParaRPr b="0" sz="3360" strike="noStrike">
              <a:solidFill>
                <a:srgbClr val="000000"/>
              </a:solidFill>
              <a:latin typeface="Arial"/>
              <a:ea typeface="Arial"/>
              <a:cs typeface="Arial"/>
              <a:sym typeface="Arial"/>
            </a:endParaRPr>
          </a:p>
        </p:txBody>
      </p:sp>
      <p:sp>
        <p:nvSpPr>
          <p:cNvPr id="305" name="Google Shape;305;p3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06" name="Google Shape;306;p37"/>
          <p:cNvPicPr preferRelativeResize="0"/>
          <p:nvPr/>
        </p:nvPicPr>
        <p:blipFill>
          <a:blip r:embed="rId4">
            <a:alphaModFix/>
          </a:blip>
          <a:stretch>
            <a:fillRect/>
          </a:stretch>
        </p:blipFill>
        <p:spPr>
          <a:xfrm>
            <a:off x="5638800" y="2669400"/>
            <a:ext cx="5457825" cy="331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000000"/>
              </a:solidFill>
              <a:latin typeface="Times New Roman"/>
              <a:ea typeface="Times New Roman"/>
              <a:cs typeface="Times New Roman"/>
              <a:sym typeface="Times New Roman"/>
            </a:endParaRPr>
          </a:p>
        </p:txBody>
      </p:sp>
      <p:sp>
        <p:nvSpPr>
          <p:cNvPr id="56" name="Google Shape;56;p11"/>
          <p:cNvSpPr/>
          <p:nvPr/>
        </p:nvSpPr>
        <p:spPr>
          <a:xfrm>
            <a:off x="959040" y="2684880"/>
            <a:ext cx="4017600" cy="1039680"/>
          </a:xfrm>
          <a:prstGeom prst="rect">
            <a:avLst/>
          </a:prstGeom>
          <a:noFill/>
          <a:ln>
            <a:noFill/>
          </a:ln>
        </p:spPr>
        <p:txBody>
          <a:bodyPr anchorCtr="0" anchor="t" bIns="45700" lIns="91425" spcFirstLastPara="1" rIns="91425" wrap="square" tIns="45700">
            <a:noAutofit/>
          </a:bodyPr>
          <a:lstStyle/>
          <a:p>
            <a:pPr indent="-50800" lvl="0" marL="228600" marR="0" rtl="0" algn="l">
              <a:lnSpc>
                <a:spcPct val="100000"/>
              </a:lnSpc>
              <a:spcBef>
                <a:spcPts val="0"/>
              </a:spcBef>
              <a:spcAft>
                <a:spcPts val="0"/>
              </a:spcAft>
              <a:buClr>
                <a:srgbClr val="292929"/>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7" name="Google Shape;57;p11"/>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360" u="none" cap="none" strike="noStrike">
                <a:solidFill>
                  <a:srgbClr val="0B49CB"/>
                </a:solidFill>
                <a:latin typeface="Arial"/>
                <a:ea typeface="Arial"/>
                <a:cs typeface="Arial"/>
                <a:sym typeface="Arial"/>
              </a:rPr>
              <a:t>Executive Summary</a:t>
            </a:r>
            <a:endParaRPr b="0" i="0" sz="3360" u="none" cap="none" strike="noStrike">
              <a:solidFill>
                <a:srgbClr val="000000"/>
              </a:solidFill>
              <a:latin typeface="Arial"/>
              <a:ea typeface="Arial"/>
              <a:cs typeface="Arial"/>
              <a:sym typeface="Arial"/>
            </a:endParaRPr>
          </a:p>
        </p:txBody>
      </p:sp>
      <p:sp>
        <p:nvSpPr>
          <p:cNvPr id="58" name="Google Shape;58;p11"/>
          <p:cNvSpPr txBox="1"/>
          <p:nvPr/>
        </p:nvSpPr>
        <p:spPr>
          <a:xfrm>
            <a:off x="2301700" y="1585075"/>
            <a:ext cx="9327600" cy="3918600"/>
          </a:xfrm>
          <a:prstGeom prst="rect">
            <a:avLst/>
          </a:prstGeom>
          <a:noFill/>
          <a:ln>
            <a:noFill/>
          </a:ln>
        </p:spPr>
        <p:txBody>
          <a:bodyPr anchorCtr="0" anchor="t" bIns="45000" lIns="90000" spcFirstLastPara="1" rIns="90000" wrap="square" tIns="450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Summary of Methodologies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Data Collection and Wrangling: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Data Collection: Historical flight data including features like Flight Number, Date, Booster Version, Payload Mass, and Outcome.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Data Wrangling:</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US" sz="1100">
                <a:solidFill>
                  <a:schemeClr val="dk1"/>
                </a:solidFill>
              </a:rPr>
              <a:t>Cleaning: Addressed missing values and applied encoding techniques.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US" sz="1100">
                <a:solidFill>
                  <a:schemeClr val="dk1"/>
                </a:solidFill>
              </a:rPr>
              <a:t>Scaling: Standardized features using </a:t>
            </a:r>
            <a:r>
              <a:rPr lang="en-US" sz="1100">
                <a:solidFill>
                  <a:srgbClr val="188038"/>
                </a:solidFill>
              </a:rPr>
              <a:t>StandardScaler</a:t>
            </a:r>
            <a:r>
              <a:rPr lang="en-US" sz="1100">
                <a:solidFill>
                  <a:schemeClr val="dk1"/>
                </a:solidFill>
              </a:rPr>
              <a:t>.</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US" sz="1100">
                <a:solidFill>
                  <a:schemeClr val="dk1"/>
                </a:solidFill>
              </a:rPr>
              <a:t>Transformation: Converted date features to numeric formats.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Exploratory Data Analysis (EDA):</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Visual Analytics: Utilized tools like Matplotlib, Seaborn, and Plotly for effective data visualization.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Interactive Maps/Dashboards: Developed using Folium and Plotly Dash for geographic and interactive analysis.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Predictive Modeling: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Model Selection: Employed models including Logistic Regression, Support Vector Machines (SVM), Decision Tree Classifier, and K-Nearest Neighbors (KNN).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Hyperparameter Tuning: Optimized model parameters using GridSearchCV.</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Model Evaluation: Assessed model performance through cross-validation and accuracy metrics.</a:t>
            </a:r>
            <a:endParaRPr sz="1100">
              <a:solidFill>
                <a:schemeClr val="dk1"/>
              </a:solidFill>
            </a:endParaRPr>
          </a:p>
          <a:p>
            <a:pPr indent="0" lvl="0" marL="0" marR="0" rtl="0" algn="l">
              <a:spcBef>
                <a:spcPts val="1200"/>
              </a:spcBef>
              <a:spcAft>
                <a:spcPts val="0"/>
              </a:spcAft>
              <a:buNone/>
            </a:pPr>
            <a:r>
              <a:t/>
            </a:r>
            <a:endParaRPr sz="1000"/>
          </a:p>
          <a:p>
            <a:pPr indent="0" lvl="0" marL="0" marR="0" rtl="0" algn="l">
              <a:spcBef>
                <a:spcPts val="0"/>
              </a:spcBef>
              <a:spcAft>
                <a:spcPts val="0"/>
              </a:spcAft>
              <a:buNone/>
            </a:pPr>
            <a:r>
              <a:t/>
            </a:r>
            <a:endParaRPr b="0" sz="1000"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8"/>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360">
                <a:solidFill>
                  <a:srgbClr val="0B49CB"/>
                </a:solidFill>
              </a:rPr>
              <a:t>Feature Importances</a:t>
            </a:r>
            <a:endParaRPr b="0" sz="3360" strike="noStrike">
              <a:solidFill>
                <a:srgbClr val="000000"/>
              </a:solidFill>
              <a:latin typeface="Arial"/>
              <a:ea typeface="Arial"/>
              <a:cs typeface="Arial"/>
              <a:sym typeface="Arial"/>
            </a:endParaRPr>
          </a:p>
        </p:txBody>
      </p:sp>
      <p:sp>
        <p:nvSpPr>
          <p:cNvPr id="312" name="Google Shape;312;p38"/>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13" name="Google Shape;313;p38"/>
          <p:cNvPicPr preferRelativeResize="0"/>
          <p:nvPr/>
        </p:nvPicPr>
        <p:blipFill>
          <a:blip r:embed="rId4">
            <a:alphaModFix/>
          </a:blip>
          <a:stretch>
            <a:fillRect/>
          </a:stretch>
        </p:blipFill>
        <p:spPr>
          <a:xfrm>
            <a:off x="3159900" y="1316275"/>
            <a:ext cx="5304376" cy="4979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39"/>
          <p:cNvSpPr txBox="1"/>
          <p:nvPr>
            <p:ph idx="4294967295" type="body"/>
          </p:nvPr>
        </p:nvSpPr>
        <p:spPr>
          <a:xfrm>
            <a:off x="770050" y="1380950"/>
            <a:ext cx="10770000" cy="4644600"/>
          </a:xfrm>
          <a:prstGeom prst="rect">
            <a:avLst/>
          </a:prstGeom>
          <a:noFill/>
          <a:ln>
            <a:noFill/>
          </a:ln>
        </p:spPr>
        <p:txBody>
          <a:bodyPr anchorCtr="0" anchor="t" bIns="45000" lIns="90000" spcFirstLastPara="1" rIns="90000" wrap="square" tIns="45000">
            <a:normAutofit/>
          </a:bodyPr>
          <a:lstStyle/>
          <a:p>
            <a:pPr indent="0" lvl="0" marL="0" rtl="0" algn="l">
              <a:lnSpc>
                <a:spcPct val="50000"/>
              </a:lnSpc>
              <a:spcBef>
                <a:spcPts val="1200"/>
              </a:spcBef>
              <a:spcAft>
                <a:spcPts val="0"/>
              </a:spcAft>
              <a:buClr>
                <a:schemeClr val="dk1"/>
              </a:buClr>
              <a:buSzPts val="1100"/>
              <a:buFont typeface="Arial"/>
              <a:buNone/>
            </a:pPr>
            <a:r>
              <a:rPr b="1" lang="en-US" sz="1000">
                <a:solidFill>
                  <a:schemeClr val="dk1"/>
                </a:solidFill>
              </a:rPr>
              <a:t>Display the names of the unique launch sites in the space mission</a:t>
            </a:r>
            <a:endParaRPr b="1"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%sql SELECT DISTINCT Launch_Site FROM SPACEXTABLE;</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br>
              <a:rPr lang="en-US" sz="1000">
                <a:solidFill>
                  <a:schemeClr val="dk1"/>
                </a:solidFill>
              </a:rPr>
            </a:br>
            <a:r>
              <a:rPr lang="en-US" sz="1000">
                <a:solidFill>
                  <a:schemeClr val="dk1"/>
                </a:solidFill>
              </a:rPr>
              <a:t>Launch_Site</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CCAFS LC-40</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VAFB SLC-4E</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KSC LC-39A</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CCAFS SLC-40</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t/>
            </a:r>
            <a:endParaRPr sz="1000">
              <a:solidFill>
                <a:schemeClr val="dk1"/>
              </a:solidFill>
            </a:endParaRPr>
          </a:p>
          <a:p>
            <a:pPr indent="0" lvl="0" marL="0" marR="0" rtl="0" algn="l">
              <a:lnSpc>
                <a:spcPct val="50000"/>
              </a:lnSpc>
              <a:spcBef>
                <a:spcPts val="1200"/>
              </a:spcBef>
              <a:spcAft>
                <a:spcPts val="0"/>
              </a:spcAft>
              <a:buClr>
                <a:srgbClr val="292929"/>
              </a:buClr>
              <a:buSzPts val="2200"/>
              <a:buFont typeface="Arial"/>
              <a:buNone/>
            </a:pPr>
            <a:r>
              <a:rPr b="1" lang="en-US" sz="1000">
                <a:solidFill>
                  <a:srgbClr val="212121"/>
                </a:solidFill>
                <a:latin typeface="Roboto Mono"/>
                <a:ea typeface="Roboto Mono"/>
                <a:cs typeface="Roboto Mono"/>
                <a:sym typeface="Roboto Mono"/>
              </a:rPr>
              <a:t>df['LaunchSite'].unique()</a:t>
            </a:r>
            <a:r>
              <a:rPr lang="en-US" sz="1000">
                <a:solidFill>
                  <a:srgbClr val="212121"/>
                </a:solidFill>
              </a:rPr>
              <a:t> retrieves a list of all unique launch site names. This helps in identifying all the distinct launch sites in the dataset.</a:t>
            </a:r>
            <a:endParaRPr sz="1000">
              <a:solidFill>
                <a:srgbClr val="212121"/>
              </a:solidFill>
            </a:endParaRPr>
          </a:p>
          <a:p>
            <a:pPr indent="0" lvl="0" marL="0" marR="0" rtl="0" algn="l">
              <a:lnSpc>
                <a:spcPct val="50000"/>
              </a:lnSpc>
              <a:spcBef>
                <a:spcPts val="1200"/>
              </a:spcBef>
              <a:spcAft>
                <a:spcPts val="0"/>
              </a:spcAft>
              <a:buClr>
                <a:srgbClr val="292929"/>
              </a:buClr>
              <a:buSzPts val="2200"/>
              <a:buFont typeface="Arial"/>
              <a:buNone/>
            </a:pPr>
            <a:r>
              <a:rPr lang="en-US" sz="1000">
                <a:solidFill>
                  <a:schemeClr val="dk1"/>
                </a:solidFill>
              </a:rPr>
              <a:t>All Launch Site Names:</a:t>
            </a:r>
            <a:endParaRPr sz="10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000">
                <a:solidFill>
                  <a:schemeClr val="dk1"/>
                </a:solidFill>
              </a:rPr>
              <a:t> ['CCSFS SLC 40' 'VAFB SLC 4E' 'KSC LC 39A']</a:t>
            </a:r>
            <a:endParaRPr sz="1000">
              <a:solidFill>
                <a:schemeClr val="dk1"/>
              </a:solidFill>
            </a:endParaRPr>
          </a:p>
          <a:p>
            <a:pPr indent="0" lvl="0" marL="0" marR="0" rtl="0" algn="l">
              <a:lnSpc>
                <a:spcPct val="100000"/>
              </a:lnSpc>
              <a:spcBef>
                <a:spcPts val="1400"/>
              </a:spcBef>
              <a:spcAft>
                <a:spcPts val="0"/>
              </a:spcAft>
              <a:buClr>
                <a:srgbClr val="292929"/>
              </a:buClr>
              <a:buSzPts val="2200"/>
              <a:buFont typeface="Arial"/>
              <a:buNone/>
            </a:pPr>
            <a:r>
              <a:t/>
            </a:r>
            <a:endParaRPr sz="1100">
              <a:solidFill>
                <a:srgbClr val="212121"/>
              </a:solidFill>
            </a:endParaRPr>
          </a:p>
        </p:txBody>
      </p:sp>
      <p:sp>
        <p:nvSpPr>
          <p:cNvPr id="319" name="Google Shape;319;p3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All Launch Site Names</a:t>
            </a:r>
            <a:endParaRPr b="0" sz="3360" strike="noStrike">
              <a:solidFill>
                <a:srgbClr val="000000"/>
              </a:solidFill>
              <a:latin typeface="Arial"/>
              <a:ea typeface="Arial"/>
              <a:cs typeface="Arial"/>
              <a:sym typeface="Arial"/>
            </a:endParaRPr>
          </a:p>
        </p:txBody>
      </p:sp>
      <p:sp>
        <p:nvSpPr>
          <p:cNvPr id="320" name="Google Shape;320;p3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0"/>
          <p:cNvSpPr txBox="1"/>
          <p:nvPr>
            <p:ph idx="4294967295" type="body"/>
          </p:nvPr>
        </p:nvSpPr>
        <p:spPr>
          <a:xfrm>
            <a:off x="770050" y="1380950"/>
            <a:ext cx="10770000" cy="4644600"/>
          </a:xfrm>
          <a:prstGeom prst="rect">
            <a:avLst/>
          </a:prstGeom>
          <a:noFill/>
          <a:ln>
            <a:noFill/>
          </a:ln>
        </p:spPr>
        <p:txBody>
          <a:bodyPr anchorCtr="0" anchor="t" bIns="45000" lIns="90000" spcFirstLastPara="1" rIns="90000" wrap="square" tIns="45000">
            <a:normAutofit/>
          </a:bodyPr>
          <a:lstStyle/>
          <a:p>
            <a:pPr indent="0" lvl="0" marL="0" rtl="0" algn="l">
              <a:lnSpc>
                <a:spcPct val="50000"/>
              </a:lnSpc>
              <a:spcBef>
                <a:spcPts val="1200"/>
              </a:spcBef>
              <a:spcAft>
                <a:spcPts val="0"/>
              </a:spcAft>
              <a:buClr>
                <a:schemeClr val="dk1"/>
              </a:buClr>
              <a:buSzPts val="1100"/>
              <a:buFont typeface="Arial"/>
              <a:buNone/>
            </a:pPr>
            <a:r>
              <a:rPr b="1" lang="en-US" sz="1000">
                <a:solidFill>
                  <a:schemeClr val="dk1"/>
                </a:solidFill>
              </a:rPr>
              <a:t>Display 5 records where launch sites begin with the string 'CCA'</a:t>
            </a:r>
            <a:endParaRPr b="1" sz="1000">
              <a:solidFill>
                <a:schemeClr val="dk1"/>
              </a:solidFill>
            </a:endParaRPr>
          </a:p>
          <a:p>
            <a:pPr indent="0" lvl="0" marL="0" rtl="0" algn="l">
              <a:lnSpc>
                <a:spcPct val="50000"/>
              </a:lnSpc>
              <a:spcBef>
                <a:spcPts val="1200"/>
              </a:spcBef>
              <a:spcAft>
                <a:spcPts val="0"/>
              </a:spcAft>
              <a:buClr>
                <a:srgbClr val="292929"/>
              </a:buClr>
              <a:buSzPts val="2200"/>
              <a:buFont typeface="Arial"/>
              <a:buNone/>
            </a:pPr>
            <a:r>
              <a:rPr lang="en-US" sz="1000">
                <a:solidFill>
                  <a:schemeClr val="dk1"/>
                </a:solidFill>
              </a:rPr>
              <a:t>%sql SELECT * FROM SPACEXTABLE WHERE Launch_Site LIKE 'CCA%' LIMIT 5;</a:t>
            </a:r>
            <a:endParaRPr sz="1000">
              <a:solidFill>
                <a:schemeClr val="dk1"/>
              </a:solidFill>
            </a:endParaRPr>
          </a:p>
          <a:p>
            <a:pPr indent="0" lvl="0" marL="0" rtl="0" algn="l">
              <a:lnSpc>
                <a:spcPct val="50000"/>
              </a:lnSpc>
              <a:spcBef>
                <a:spcPts val="1200"/>
              </a:spcBef>
              <a:spcAft>
                <a:spcPts val="0"/>
              </a:spcAft>
              <a:buClr>
                <a:srgbClr val="292929"/>
              </a:buClr>
              <a:buSzPts val="2200"/>
              <a:buFont typeface="Arial"/>
              <a:buNone/>
            </a:pPr>
            <a:br>
              <a:rPr lang="en-US" sz="1000">
                <a:solidFill>
                  <a:schemeClr val="dk1"/>
                </a:solidFill>
              </a:rPr>
            </a:br>
            <a:endParaRPr sz="1000">
              <a:solidFill>
                <a:schemeClr val="dk1"/>
              </a:solidFill>
            </a:endParaRPr>
          </a:p>
          <a:p>
            <a:pPr indent="0" lvl="0" marL="0" marR="0" rtl="0" algn="l">
              <a:lnSpc>
                <a:spcPct val="100000"/>
              </a:lnSpc>
              <a:spcBef>
                <a:spcPts val="1400"/>
              </a:spcBef>
              <a:spcAft>
                <a:spcPts val="0"/>
              </a:spcAft>
              <a:buClr>
                <a:srgbClr val="292929"/>
              </a:buClr>
              <a:buSzPts val="2200"/>
              <a:buFont typeface="Arial"/>
              <a:buNone/>
            </a:pPr>
            <a:r>
              <a:t/>
            </a:r>
            <a:endParaRPr sz="1100">
              <a:solidFill>
                <a:srgbClr val="212121"/>
              </a:solidFill>
            </a:endParaRPr>
          </a:p>
        </p:txBody>
      </p:sp>
      <p:sp>
        <p:nvSpPr>
          <p:cNvPr id="326" name="Google Shape;326;p40"/>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Font typeface="Arial"/>
              <a:buNone/>
            </a:pPr>
            <a:r>
              <a:rPr lang="en-US" sz="3360">
                <a:solidFill>
                  <a:srgbClr val="0B49CB"/>
                </a:solidFill>
              </a:rPr>
              <a:t>Launch Site Names Begin with 'CCA'</a:t>
            </a:r>
            <a:endParaRPr b="0" sz="3360" strike="noStrike">
              <a:solidFill>
                <a:srgbClr val="000000"/>
              </a:solidFill>
              <a:latin typeface="Arial"/>
              <a:ea typeface="Arial"/>
              <a:cs typeface="Arial"/>
              <a:sym typeface="Arial"/>
            </a:endParaRPr>
          </a:p>
        </p:txBody>
      </p:sp>
      <p:sp>
        <p:nvSpPr>
          <p:cNvPr id="327" name="Google Shape;327;p40"/>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28" name="Google Shape;328;p40"/>
          <p:cNvPicPr preferRelativeResize="0"/>
          <p:nvPr/>
        </p:nvPicPr>
        <p:blipFill>
          <a:blip r:embed="rId4">
            <a:alphaModFix/>
          </a:blip>
          <a:stretch>
            <a:fillRect/>
          </a:stretch>
        </p:blipFill>
        <p:spPr>
          <a:xfrm>
            <a:off x="330375" y="2697325"/>
            <a:ext cx="11392024" cy="176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1"/>
          <p:cNvSpPr txBox="1"/>
          <p:nvPr>
            <p:ph idx="4294967295" type="body"/>
          </p:nvPr>
        </p:nvSpPr>
        <p:spPr>
          <a:xfrm>
            <a:off x="190300" y="1381075"/>
            <a:ext cx="11483100" cy="4644600"/>
          </a:xfrm>
          <a:prstGeom prst="rect">
            <a:avLst/>
          </a:prstGeom>
          <a:noFill/>
          <a:ln>
            <a:noFill/>
          </a:ln>
        </p:spPr>
        <p:txBody>
          <a:bodyPr anchorCtr="0" anchor="t" bIns="45000" lIns="90000" spcFirstLastPara="1" rIns="90000" wrap="square" tIns="45000">
            <a:normAutofit fontScale="55000" lnSpcReduction="10000"/>
          </a:bodyPr>
          <a:lstStyle/>
          <a:p>
            <a:pPr indent="0" lvl="0" marL="0" rtl="0" algn="l">
              <a:lnSpc>
                <a:spcPct val="115000"/>
              </a:lnSpc>
              <a:spcBef>
                <a:spcPts val="1200"/>
              </a:spcBef>
              <a:spcAft>
                <a:spcPts val="0"/>
              </a:spcAft>
              <a:buNone/>
            </a:pPr>
            <a:r>
              <a:rPr b="1" lang="en-US" sz="1600">
                <a:solidFill>
                  <a:schemeClr val="dk1"/>
                </a:solidFill>
              </a:rPr>
              <a:t>Display the total payload mass carried by boosters launched by NASA (CRS)</a:t>
            </a:r>
            <a:endParaRPr b="1" sz="1600">
              <a:solidFill>
                <a:schemeClr val="dk1"/>
              </a:solidFill>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rPr b="1" lang="en-US" sz="1600">
                <a:solidFill>
                  <a:schemeClr val="dk1"/>
                </a:solidFill>
              </a:rPr>
              <a:t>Display the total payload mass carried by boosters launched by NASA (CRS)</a:t>
            </a:r>
            <a:endParaRPr b="1" sz="1600">
              <a:solidFill>
                <a:schemeClr val="dk1"/>
              </a:solidFill>
            </a:endParaRPr>
          </a:p>
          <a:p>
            <a:pPr indent="0" lvl="0" marL="0" rtl="0" algn="l">
              <a:lnSpc>
                <a:spcPct val="115000"/>
              </a:lnSpc>
              <a:spcBef>
                <a:spcPts val="1200"/>
              </a:spcBef>
              <a:spcAft>
                <a:spcPts val="0"/>
              </a:spcAft>
              <a:buNone/>
            </a:pPr>
            <a:r>
              <a:rPr lang="en-US" sz="1600">
                <a:solidFill>
                  <a:schemeClr val="dk1"/>
                </a:solidFill>
              </a:rPr>
              <a:t>%%sql SELECT SUM(PAYLOAD_MASS__KG_) AS TotalPayloadMass</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     FROM SPACEXTABLE</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     WHERE Customer = 'NASA (CRS)' AND PAYLOAD_MASS__KG_ IS NOT NULL;</a:t>
            </a:r>
            <a:endParaRPr sz="1600">
              <a:solidFill>
                <a:schemeClr val="dk1"/>
              </a:solidFill>
            </a:endParaRPr>
          </a:p>
          <a:p>
            <a:pPr indent="0" lvl="0" marL="0" rtl="0" algn="l">
              <a:lnSpc>
                <a:spcPct val="115000"/>
              </a:lnSpc>
              <a:spcBef>
                <a:spcPts val="1200"/>
              </a:spcBef>
              <a:spcAft>
                <a:spcPts val="0"/>
              </a:spcAft>
              <a:buNone/>
            </a:pPr>
            <a:r>
              <a:rPr b="1" lang="en-US" sz="1600">
                <a:solidFill>
                  <a:schemeClr val="dk1"/>
                </a:solidFill>
              </a:rPr>
              <a:t>    </a:t>
            </a:r>
            <a:r>
              <a:rPr b="1" lang="en-US" sz="1600"/>
              <a:t>AvgPayloadMass</a:t>
            </a:r>
            <a:endParaRPr b="1" sz="1600"/>
          </a:p>
          <a:p>
            <a:pPr indent="0" lvl="0" marL="0" rtl="0" algn="l">
              <a:lnSpc>
                <a:spcPct val="115000"/>
              </a:lnSpc>
              <a:spcBef>
                <a:spcPts val="200"/>
              </a:spcBef>
              <a:spcAft>
                <a:spcPts val="0"/>
              </a:spcAft>
              <a:buNone/>
            </a:pPr>
            <a:r>
              <a:rPr b="1" lang="en-US" sz="1600"/>
              <a:t>                </a:t>
            </a:r>
            <a:r>
              <a:rPr lang="en-US" sz="1600"/>
              <a:t>2928.4</a:t>
            </a:r>
            <a:endParaRPr sz="1600"/>
          </a:p>
          <a:p>
            <a:pPr indent="0" lvl="0" marL="0" rtl="0" algn="l">
              <a:lnSpc>
                <a:spcPct val="115000"/>
              </a:lnSpc>
              <a:spcBef>
                <a:spcPts val="1200"/>
              </a:spcBef>
              <a:spcAft>
                <a:spcPts val="200"/>
              </a:spcAft>
              <a:buClr>
                <a:schemeClr val="dk1"/>
              </a:buClr>
              <a:buSzPct val="100000"/>
              <a:buFont typeface="Arial"/>
              <a:buNone/>
            </a:pPr>
            <a:r>
              <a:t/>
            </a:r>
            <a:endParaRPr b="1" sz="1100">
              <a:solidFill>
                <a:schemeClr val="dk1"/>
              </a:solidFill>
            </a:endParaRPr>
          </a:p>
        </p:txBody>
      </p:sp>
      <p:sp>
        <p:nvSpPr>
          <p:cNvPr id="334" name="Google Shape;334;p41"/>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Font typeface="Arial"/>
              <a:buNone/>
            </a:pPr>
            <a:r>
              <a:rPr lang="en-US" sz="3360">
                <a:solidFill>
                  <a:srgbClr val="0B49CB"/>
                </a:solidFill>
              </a:rPr>
              <a:t>Total Payload Mass</a:t>
            </a:r>
            <a:endParaRPr b="0" sz="3360" strike="noStrike">
              <a:solidFill>
                <a:srgbClr val="000000"/>
              </a:solidFill>
              <a:latin typeface="Arial"/>
              <a:ea typeface="Arial"/>
              <a:cs typeface="Arial"/>
              <a:sym typeface="Arial"/>
            </a:endParaRPr>
          </a:p>
        </p:txBody>
      </p:sp>
      <p:sp>
        <p:nvSpPr>
          <p:cNvPr id="335" name="Google Shape;335;p41"/>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36" name="Google Shape;336;p41"/>
          <p:cNvPicPr preferRelativeResize="0"/>
          <p:nvPr/>
        </p:nvPicPr>
        <p:blipFill>
          <a:blip r:embed="rId4">
            <a:alphaModFix/>
          </a:blip>
          <a:stretch>
            <a:fillRect/>
          </a:stretch>
        </p:blipFill>
        <p:spPr>
          <a:xfrm>
            <a:off x="615175" y="2195475"/>
            <a:ext cx="10770001" cy="1705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42"/>
          <p:cNvSpPr txBox="1"/>
          <p:nvPr>
            <p:ph idx="4294967295" type="body"/>
          </p:nvPr>
        </p:nvSpPr>
        <p:spPr>
          <a:xfrm>
            <a:off x="201700" y="1381075"/>
            <a:ext cx="11483100" cy="46446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Display average payload mass carried by booster version F9 v1.1</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%%sql SELECT AVG(PAYLOAD_MASS__KG_) AS AvgPayloadMass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FROM SPACEXTABLE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WHERE Booster_Version = 'F9 v1.1' AND PAYLOAD_MASS__KG_ IS NOT NULL;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200"/>
              </a:spcAft>
              <a:buClr>
                <a:schemeClr val="dk1"/>
              </a:buClr>
              <a:buSzPts val="1100"/>
              <a:buFont typeface="Arial"/>
              <a:buNone/>
            </a:pPr>
            <a:r>
              <a:t/>
            </a:r>
            <a:endParaRPr sz="1100">
              <a:solidFill>
                <a:schemeClr val="dk1"/>
              </a:solidFill>
            </a:endParaRPr>
          </a:p>
        </p:txBody>
      </p:sp>
      <p:sp>
        <p:nvSpPr>
          <p:cNvPr id="342" name="Google Shape;342;p42"/>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sz="3360">
                <a:solidFill>
                  <a:srgbClr val="0B49CB"/>
                </a:solidFill>
              </a:rPr>
              <a:t>Average Payload Mass by F9 v1.1</a:t>
            </a:r>
            <a:endParaRPr b="0" sz="3360" strike="noStrike">
              <a:solidFill>
                <a:srgbClr val="000000"/>
              </a:solidFill>
              <a:latin typeface="Arial"/>
              <a:ea typeface="Arial"/>
              <a:cs typeface="Arial"/>
              <a:sym typeface="Arial"/>
            </a:endParaRPr>
          </a:p>
        </p:txBody>
      </p:sp>
      <p:sp>
        <p:nvSpPr>
          <p:cNvPr id="343" name="Google Shape;343;p42"/>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44" name="Google Shape;344;p42"/>
          <p:cNvPicPr preferRelativeResize="0"/>
          <p:nvPr/>
        </p:nvPicPr>
        <p:blipFill>
          <a:blip r:embed="rId4">
            <a:alphaModFix/>
          </a:blip>
          <a:stretch>
            <a:fillRect/>
          </a:stretch>
        </p:blipFill>
        <p:spPr>
          <a:xfrm>
            <a:off x="1600200" y="3282475"/>
            <a:ext cx="1271712" cy="527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43"/>
          <p:cNvSpPr txBox="1"/>
          <p:nvPr>
            <p:ph idx="4294967295" type="body"/>
          </p:nvPr>
        </p:nvSpPr>
        <p:spPr>
          <a:xfrm>
            <a:off x="201675" y="1463475"/>
            <a:ext cx="11483100" cy="4644600"/>
          </a:xfrm>
          <a:prstGeom prst="rect">
            <a:avLst/>
          </a:prstGeom>
          <a:noFill/>
          <a:ln>
            <a:noFill/>
          </a:ln>
        </p:spPr>
        <p:txBody>
          <a:bodyPr anchorCtr="0" anchor="t" bIns="45000" lIns="90000" spcFirstLastPara="1" rIns="90000" wrap="square" tIns="45000">
            <a:normAutofit fontScale="25000" lnSpcReduction="20000"/>
          </a:bodyPr>
          <a:lstStyle/>
          <a:p>
            <a:pPr indent="0" lvl="0" marL="0" rtl="0" algn="l">
              <a:lnSpc>
                <a:spcPct val="115000"/>
              </a:lnSpc>
              <a:spcBef>
                <a:spcPts val="1200"/>
              </a:spcBef>
              <a:spcAft>
                <a:spcPts val="0"/>
              </a:spcAft>
              <a:buNone/>
            </a:pPr>
            <a:r>
              <a:rPr b="1" lang="en-US" sz="4000">
                <a:solidFill>
                  <a:schemeClr val="dk1"/>
                </a:solidFill>
              </a:rPr>
              <a:t>List of date when the first successful landing outcome in ground pad was achieved.</a:t>
            </a:r>
            <a:endParaRPr b="1" sz="4000">
              <a:solidFill>
                <a:schemeClr val="dk1"/>
              </a:solidFill>
            </a:endParaRPr>
          </a:p>
          <a:p>
            <a:pPr indent="0" lvl="0" marL="0" rtl="0" algn="l">
              <a:lnSpc>
                <a:spcPct val="115000"/>
              </a:lnSpc>
              <a:spcBef>
                <a:spcPts val="1200"/>
              </a:spcBef>
              <a:spcAft>
                <a:spcPts val="0"/>
              </a:spcAft>
              <a:buNone/>
            </a:pPr>
            <a:r>
              <a:rPr lang="en-US" sz="4000">
                <a:solidFill>
                  <a:schemeClr val="dk1"/>
                </a:solidFill>
              </a:rPr>
              <a:t>%%sql SELECT MIN(Date) AS FirstSuccessfulGroundLanding</a:t>
            </a:r>
            <a:endParaRPr sz="4000">
              <a:solidFill>
                <a:schemeClr val="dk1"/>
              </a:solidFill>
            </a:endParaRPr>
          </a:p>
          <a:p>
            <a:pPr indent="0" lvl="0" marL="0" rtl="0" algn="l">
              <a:lnSpc>
                <a:spcPct val="115000"/>
              </a:lnSpc>
              <a:spcBef>
                <a:spcPts val="1200"/>
              </a:spcBef>
              <a:spcAft>
                <a:spcPts val="0"/>
              </a:spcAft>
              <a:buNone/>
            </a:pPr>
            <a:r>
              <a:rPr lang="en-US" sz="4000">
                <a:solidFill>
                  <a:schemeClr val="dk1"/>
                </a:solidFill>
              </a:rPr>
              <a:t>     FROM SPACEXTABLE</a:t>
            </a:r>
            <a:endParaRPr sz="4000">
              <a:solidFill>
                <a:schemeClr val="dk1"/>
              </a:solidFill>
            </a:endParaRPr>
          </a:p>
          <a:p>
            <a:pPr indent="0" lvl="0" marL="0" rtl="0" algn="l">
              <a:lnSpc>
                <a:spcPct val="115000"/>
              </a:lnSpc>
              <a:spcBef>
                <a:spcPts val="1200"/>
              </a:spcBef>
              <a:spcAft>
                <a:spcPts val="0"/>
              </a:spcAft>
              <a:buNone/>
            </a:pPr>
            <a:r>
              <a:rPr lang="en-US" sz="4000">
                <a:solidFill>
                  <a:schemeClr val="dk1"/>
                </a:solidFill>
              </a:rPr>
              <a:t>     WHERE Landing_Outcome LIKE 'Success (ground pad</a:t>
            </a:r>
            <a:r>
              <a:rPr b="1" lang="en-US" sz="4000">
                <a:solidFill>
                  <a:schemeClr val="dk1"/>
                </a:solidFill>
              </a:rPr>
              <a:t>)';</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b="1" sz="40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200"/>
              </a:spcBef>
              <a:spcAft>
                <a:spcPts val="0"/>
              </a:spcAft>
              <a:buNone/>
            </a:pPr>
            <a:r>
              <a:t/>
            </a:r>
            <a:endParaRPr sz="1400"/>
          </a:p>
          <a:p>
            <a:pPr indent="0" lvl="0" marL="0" rtl="0" algn="l">
              <a:lnSpc>
                <a:spcPct val="115000"/>
              </a:lnSpc>
              <a:spcBef>
                <a:spcPts val="1200"/>
              </a:spcBef>
              <a:spcAft>
                <a:spcPts val="200"/>
              </a:spcAft>
              <a:buNone/>
            </a:pPr>
            <a:r>
              <a:t/>
            </a:r>
            <a:endParaRPr b="1" sz="1100">
              <a:solidFill>
                <a:schemeClr val="dk1"/>
              </a:solidFill>
            </a:endParaRPr>
          </a:p>
        </p:txBody>
      </p:sp>
      <p:sp>
        <p:nvSpPr>
          <p:cNvPr id="350" name="Google Shape;350;p43"/>
          <p:cNvSpPr/>
          <p:nvPr/>
        </p:nvSpPr>
        <p:spPr>
          <a:xfrm>
            <a:off x="838350" y="422244"/>
            <a:ext cx="10515300" cy="8823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US" sz="3360">
                <a:solidFill>
                  <a:srgbClr val="0B49CB"/>
                </a:solidFill>
              </a:rPr>
              <a:t>First Successful Ground Landing Date</a:t>
            </a:r>
            <a:endParaRPr sz="3360">
              <a:solidFill>
                <a:schemeClr val="dk1"/>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51" name="Google Shape;351;p43"/>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52" name="Google Shape;352;p43"/>
          <p:cNvPicPr preferRelativeResize="0"/>
          <p:nvPr/>
        </p:nvPicPr>
        <p:blipFill>
          <a:blip r:embed="rId4">
            <a:alphaModFix/>
          </a:blip>
          <a:stretch>
            <a:fillRect/>
          </a:stretch>
        </p:blipFill>
        <p:spPr>
          <a:xfrm>
            <a:off x="1600200" y="3060075"/>
            <a:ext cx="1627009" cy="445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4"/>
          <p:cNvSpPr txBox="1"/>
          <p:nvPr>
            <p:ph idx="4294967295" type="body"/>
          </p:nvPr>
        </p:nvSpPr>
        <p:spPr>
          <a:xfrm>
            <a:off x="201675" y="1856900"/>
            <a:ext cx="11483100" cy="4251000"/>
          </a:xfrm>
          <a:prstGeom prst="rect">
            <a:avLst/>
          </a:prstGeom>
          <a:noFill/>
          <a:ln>
            <a:noFill/>
          </a:ln>
        </p:spPr>
        <p:txBody>
          <a:bodyPr anchorCtr="0" anchor="t" bIns="45000" lIns="90000" spcFirstLastPara="1" rIns="90000" wrap="square" tIns="45000">
            <a:normAutofit fontScale="25000" lnSpcReduction="20000"/>
          </a:bodyPr>
          <a:lstStyle/>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rPr b="1" lang="en-US" sz="4300">
                <a:solidFill>
                  <a:schemeClr val="dk1"/>
                </a:solidFill>
              </a:rPr>
              <a:t>List of names of the boosters which have success in drone ship and have payload mass greater than 4000 but less than 6000</a:t>
            </a:r>
            <a:endParaRPr b="1" sz="4300">
              <a:solidFill>
                <a:schemeClr val="dk1"/>
              </a:solidFill>
            </a:endParaRPr>
          </a:p>
          <a:p>
            <a:pPr indent="0" lvl="0" marL="0" rtl="0" algn="l">
              <a:lnSpc>
                <a:spcPct val="115000"/>
              </a:lnSpc>
              <a:spcBef>
                <a:spcPts val="1200"/>
              </a:spcBef>
              <a:spcAft>
                <a:spcPts val="0"/>
              </a:spcAft>
              <a:buNone/>
            </a:pPr>
            <a:r>
              <a:rPr lang="en-US" sz="4300">
                <a:solidFill>
                  <a:schemeClr val="dk1"/>
                </a:solidFill>
              </a:rPr>
              <a:t>%%sql SELECT DISTINCT Booster_Version</a:t>
            </a:r>
            <a:endParaRPr sz="4300">
              <a:solidFill>
                <a:schemeClr val="dk1"/>
              </a:solidFill>
            </a:endParaRPr>
          </a:p>
          <a:p>
            <a:pPr indent="0" lvl="0" marL="0" rtl="0" algn="l">
              <a:lnSpc>
                <a:spcPct val="115000"/>
              </a:lnSpc>
              <a:spcBef>
                <a:spcPts val="1200"/>
              </a:spcBef>
              <a:spcAft>
                <a:spcPts val="0"/>
              </a:spcAft>
              <a:buNone/>
            </a:pPr>
            <a:r>
              <a:rPr lang="en-US" sz="4300">
                <a:solidFill>
                  <a:schemeClr val="dk1"/>
                </a:solidFill>
              </a:rPr>
              <a:t>     FROM SPACEXTABLE</a:t>
            </a:r>
            <a:endParaRPr sz="4300">
              <a:solidFill>
                <a:schemeClr val="dk1"/>
              </a:solidFill>
            </a:endParaRPr>
          </a:p>
          <a:p>
            <a:pPr indent="0" lvl="0" marL="0" rtl="0" algn="l">
              <a:lnSpc>
                <a:spcPct val="115000"/>
              </a:lnSpc>
              <a:spcBef>
                <a:spcPts val="1200"/>
              </a:spcBef>
              <a:spcAft>
                <a:spcPts val="0"/>
              </a:spcAft>
              <a:buNone/>
            </a:pPr>
            <a:r>
              <a:rPr lang="en-US" sz="4300">
                <a:solidFill>
                  <a:schemeClr val="dk1"/>
                </a:solidFill>
              </a:rPr>
              <a:t>     WHERE Landing_Outcome LIKE 'Success (drone ship)' AND PAYLOAD_MASS__KG_ BETWEEN 4000 AND 6000;</a:t>
            </a:r>
            <a:endParaRPr sz="4300">
              <a:solidFill>
                <a:schemeClr val="dk1"/>
              </a:solidFill>
            </a:endParaRPr>
          </a:p>
          <a:p>
            <a:pPr indent="0" lvl="0" marL="0" rtl="0" algn="l">
              <a:lnSpc>
                <a:spcPct val="115000"/>
              </a:lnSpc>
              <a:spcBef>
                <a:spcPts val="1200"/>
              </a:spcBef>
              <a:spcAft>
                <a:spcPts val="0"/>
              </a:spcAft>
              <a:buNone/>
            </a:pPr>
            <a:r>
              <a:t/>
            </a:r>
            <a:endParaRPr b="1" sz="4300">
              <a:solidFill>
                <a:schemeClr val="dk1"/>
              </a:solidFill>
              <a:highlight>
                <a:srgbClr val="FFFFFF"/>
              </a:highlight>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b="1" sz="40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200"/>
              </a:spcBef>
              <a:spcAft>
                <a:spcPts val="0"/>
              </a:spcAft>
              <a:buNone/>
            </a:pPr>
            <a:r>
              <a:t/>
            </a:r>
            <a:endParaRPr sz="1400"/>
          </a:p>
          <a:p>
            <a:pPr indent="0" lvl="0" marL="0" rtl="0" algn="l">
              <a:lnSpc>
                <a:spcPct val="115000"/>
              </a:lnSpc>
              <a:spcBef>
                <a:spcPts val="1200"/>
              </a:spcBef>
              <a:spcAft>
                <a:spcPts val="200"/>
              </a:spcAft>
              <a:buNone/>
            </a:pPr>
            <a:r>
              <a:t/>
            </a:r>
            <a:endParaRPr b="1" sz="1100">
              <a:solidFill>
                <a:schemeClr val="dk1"/>
              </a:solidFill>
            </a:endParaRPr>
          </a:p>
        </p:txBody>
      </p:sp>
      <p:sp>
        <p:nvSpPr>
          <p:cNvPr id="358" name="Google Shape;358;p44"/>
          <p:cNvSpPr/>
          <p:nvPr/>
        </p:nvSpPr>
        <p:spPr>
          <a:xfrm>
            <a:off x="846300" y="489725"/>
            <a:ext cx="10499400" cy="1025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490">
                <a:solidFill>
                  <a:srgbClr val="0B49CB"/>
                </a:solidFill>
              </a:rPr>
              <a:t>Successful Drone Ship Landing with Payload between 4000 and 6000</a:t>
            </a:r>
            <a:endParaRPr sz="2490">
              <a:solidFill>
                <a:schemeClr val="dk1"/>
              </a:solidFill>
            </a:endParaRPr>
          </a:p>
          <a:p>
            <a:pPr indent="0" lvl="0" marL="0" rtl="0" algn="ctr">
              <a:lnSpc>
                <a:spcPct val="115000"/>
              </a:lnSpc>
              <a:spcBef>
                <a:spcPts val="0"/>
              </a:spcBef>
              <a:spcAft>
                <a:spcPts val="0"/>
              </a:spcAft>
              <a:buNone/>
            </a:pPr>
            <a:r>
              <a:t/>
            </a:r>
            <a:endParaRPr sz="3360">
              <a:solidFill>
                <a:srgbClr val="0B49CB"/>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59" name="Google Shape;359;p44"/>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60" name="Google Shape;360;p44"/>
          <p:cNvPicPr preferRelativeResize="0"/>
          <p:nvPr/>
        </p:nvPicPr>
        <p:blipFill>
          <a:blip r:embed="rId4">
            <a:alphaModFix/>
          </a:blip>
          <a:stretch>
            <a:fillRect/>
          </a:stretch>
        </p:blipFill>
        <p:spPr>
          <a:xfrm>
            <a:off x="3171825" y="3986213"/>
            <a:ext cx="1276350" cy="1476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45"/>
          <p:cNvSpPr txBox="1"/>
          <p:nvPr>
            <p:ph idx="4294967295" type="body"/>
          </p:nvPr>
        </p:nvSpPr>
        <p:spPr>
          <a:xfrm>
            <a:off x="201675" y="1856900"/>
            <a:ext cx="11483100" cy="4251000"/>
          </a:xfrm>
          <a:prstGeom prst="rect">
            <a:avLst/>
          </a:prstGeom>
          <a:noFill/>
          <a:ln>
            <a:noFill/>
          </a:ln>
        </p:spPr>
        <p:txBody>
          <a:bodyPr anchorCtr="0" anchor="t" bIns="45000" lIns="90000" spcFirstLastPara="1" rIns="90000" wrap="square" tIns="45000">
            <a:normAutofit fontScale="25000" lnSpcReduction="20000"/>
          </a:bodyPr>
          <a:lstStyle/>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rPr b="1" lang="en-US" sz="4300">
                <a:solidFill>
                  <a:schemeClr val="dk1"/>
                </a:solidFill>
              </a:rPr>
              <a:t>List of Total Number of Successful and Failure Mission Outcome</a:t>
            </a:r>
            <a:endParaRPr b="1" sz="4300">
              <a:solidFill>
                <a:schemeClr val="dk1"/>
              </a:solidFill>
            </a:endParaRPr>
          </a:p>
          <a:p>
            <a:pPr indent="0" lvl="0" marL="0" rtl="0" algn="l">
              <a:lnSpc>
                <a:spcPct val="115000"/>
              </a:lnSpc>
              <a:spcBef>
                <a:spcPts val="1200"/>
              </a:spcBef>
              <a:spcAft>
                <a:spcPts val="0"/>
              </a:spcAft>
              <a:buNone/>
            </a:pPr>
            <a:r>
              <a:t/>
            </a:r>
            <a:endParaRPr b="1" sz="4300">
              <a:solidFill>
                <a:schemeClr val="dk1"/>
              </a:solidFill>
            </a:endParaRPr>
          </a:p>
          <a:p>
            <a:pPr indent="0" lvl="0" marL="0" rtl="0" algn="l">
              <a:lnSpc>
                <a:spcPct val="115000"/>
              </a:lnSpc>
              <a:spcBef>
                <a:spcPts val="1200"/>
              </a:spcBef>
              <a:spcAft>
                <a:spcPts val="0"/>
              </a:spcAft>
              <a:buNone/>
            </a:pPr>
            <a:r>
              <a:rPr lang="en-US" sz="4300">
                <a:solidFill>
                  <a:schemeClr val="dk1"/>
                </a:solidFill>
              </a:rPr>
              <a:t>%%sql SELECT Mission_Outcome, COUNT(*) AS TotalMissions</a:t>
            </a:r>
            <a:endParaRPr sz="4300">
              <a:solidFill>
                <a:schemeClr val="dk1"/>
              </a:solidFill>
            </a:endParaRPr>
          </a:p>
          <a:p>
            <a:pPr indent="0" lvl="0" marL="0" rtl="0" algn="l">
              <a:lnSpc>
                <a:spcPct val="115000"/>
              </a:lnSpc>
              <a:spcBef>
                <a:spcPts val="1200"/>
              </a:spcBef>
              <a:spcAft>
                <a:spcPts val="0"/>
              </a:spcAft>
              <a:buNone/>
            </a:pPr>
            <a:r>
              <a:rPr lang="en-US" sz="4300">
                <a:solidFill>
                  <a:schemeClr val="dk1"/>
                </a:solidFill>
              </a:rPr>
              <a:t>     FROM SPACEXTABLE</a:t>
            </a:r>
            <a:endParaRPr sz="4300">
              <a:solidFill>
                <a:schemeClr val="dk1"/>
              </a:solidFill>
            </a:endParaRPr>
          </a:p>
          <a:p>
            <a:pPr indent="0" lvl="0" marL="0" rtl="0" algn="l">
              <a:lnSpc>
                <a:spcPct val="115000"/>
              </a:lnSpc>
              <a:spcBef>
                <a:spcPts val="1200"/>
              </a:spcBef>
              <a:spcAft>
                <a:spcPts val="0"/>
              </a:spcAft>
              <a:buNone/>
            </a:pPr>
            <a:r>
              <a:rPr lang="en-US" sz="4300">
                <a:solidFill>
                  <a:schemeClr val="dk1"/>
                </a:solidFill>
              </a:rPr>
              <a:t>     GROUP BY Mission_Outcome;</a:t>
            </a:r>
            <a:endParaRPr sz="4300">
              <a:solidFill>
                <a:schemeClr val="dk1"/>
              </a:solidFill>
            </a:endParaRPr>
          </a:p>
          <a:p>
            <a:pPr indent="0" lvl="0" marL="0" rtl="0" algn="l">
              <a:lnSpc>
                <a:spcPct val="115000"/>
              </a:lnSpc>
              <a:spcBef>
                <a:spcPts val="1200"/>
              </a:spcBef>
              <a:spcAft>
                <a:spcPts val="0"/>
              </a:spcAft>
              <a:buNone/>
            </a:pPr>
            <a:r>
              <a:t/>
            </a:r>
            <a:endParaRPr sz="4300">
              <a:solidFill>
                <a:schemeClr val="dk1"/>
              </a:solidFill>
            </a:endParaRPr>
          </a:p>
          <a:p>
            <a:pPr indent="0" lvl="0" marL="0" rtl="0" algn="l">
              <a:lnSpc>
                <a:spcPct val="115000"/>
              </a:lnSpc>
              <a:spcBef>
                <a:spcPts val="1200"/>
              </a:spcBef>
              <a:spcAft>
                <a:spcPts val="0"/>
              </a:spcAft>
              <a:buNone/>
            </a:pPr>
            <a:r>
              <a:t/>
            </a:r>
            <a:endParaRPr sz="4300">
              <a:solidFill>
                <a:schemeClr val="dk1"/>
              </a:solidFill>
            </a:endParaRPr>
          </a:p>
          <a:p>
            <a:pPr indent="0" lvl="0" marL="0" rtl="0" algn="l">
              <a:lnSpc>
                <a:spcPct val="115000"/>
              </a:lnSpc>
              <a:spcBef>
                <a:spcPts val="1200"/>
              </a:spcBef>
              <a:spcAft>
                <a:spcPts val="0"/>
              </a:spcAft>
              <a:buNone/>
            </a:pPr>
            <a:r>
              <a:t/>
            </a:r>
            <a:endParaRPr b="1" sz="4300">
              <a:solidFill>
                <a:schemeClr val="dk1"/>
              </a:solidFill>
              <a:highlight>
                <a:srgbClr val="FFFFFF"/>
              </a:highlight>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b="1" sz="4000">
              <a:solidFill>
                <a:schemeClr val="dk1"/>
              </a:solidFill>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sz="4000">
              <a:solidFill>
                <a:schemeClr val="dk1"/>
              </a:solidFill>
              <a:highlight>
                <a:srgbClr val="FFFFFF"/>
              </a:highlight>
            </a:endParaRPr>
          </a:p>
          <a:p>
            <a:pPr indent="0" lvl="0" marL="0" rtl="0" algn="l">
              <a:lnSpc>
                <a:spcPct val="115000"/>
              </a:lnSpc>
              <a:spcBef>
                <a:spcPts val="1200"/>
              </a:spcBef>
              <a:spcAft>
                <a:spcPts val="0"/>
              </a:spcAft>
              <a:buNone/>
            </a:pPr>
            <a:r>
              <a:t/>
            </a:r>
            <a:endParaRPr b="1" sz="40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1200"/>
              </a:spcBef>
              <a:spcAft>
                <a:spcPts val="0"/>
              </a:spcAft>
              <a:buNone/>
            </a:pPr>
            <a:r>
              <a:t/>
            </a:r>
            <a:endParaRPr b="1" sz="1100">
              <a:solidFill>
                <a:schemeClr val="dk1"/>
              </a:solidFill>
              <a:highlight>
                <a:srgbClr val="FFFFFF"/>
              </a:highlight>
            </a:endParaRPr>
          </a:p>
          <a:p>
            <a:pPr indent="0" lvl="0" marL="0" rtl="0" algn="l">
              <a:lnSpc>
                <a:spcPct val="115000"/>
              </a:lnSpc>
              <a:spcBef>
                <a:spcPts val="200"/>
              </a:spcBef>
              <a:spcAft>
                <a:spcPts val="0"/>
              </a:spcAft>
              <a:buNone/>
            </a:pPr>
            <a:r>
              <a:t/>
            </a:r>
            <a:endParaRPr sz="1400"/>
          </a:p>
          <a:p>
            <a:pPr indent="0" lvl="0" marL="0" rtl="0" algn="l">
              <a:lnSpc>
                <a:spcPct val="115000"/>
              </a:lnSpc>
              <a:spcBef>
                <a:spcPts val="1200"/>
              </a:spcBef>
              <a:spcAft>
                <a:spcPts val="200"/>
              </a:spcAft>
              <a:buNone/>
            </a:pPr>
            <a:r>
              <a:t/>
            </a:r>
            <a:endParaRPr b="1" sz="1100">
              <a:solidFill>
                <a:schemeClr val="dk1"/>
              </a:solidFill>
            </a:endParaRPr>
          </a:p>
        </p:txBody>
      </p:sp>
      <p:sp>
        <p:nvSpPr>
          <p:cNvPr id="366" name="Google Shape;366;p45"/>
          <p:cNvSpPr/>
          <p:nvPr/>
        </p:nvSpPr>
        <p:spPr>
          <a:xfrm>
            <a:off x="838350" y="296200"/>
            <a:ext cx="10515300" cy="957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sz="2860">
                <a:solidFill>
                  <a:srgbClr val="0B49CB"/>
                </a:solidFill>
              </a:rPr>
              <a:t>Total Number of Successful and Failure Mission Outcomes</a:t>
            </a:r>
            <a:endParaRPr sz="2860">
              <a:solidFill>
                <a:schemeClr val="dk1"/>
              </a:solidFill>
            </a:endParaRPr>
          </a:p>
          <a:p>
            <a:pPr indent="0" lvl="0" marL="0" rtl="0" algn="l">
              <a:lnSpc>
                <a:spcPct val="90000"/>
              </a:lnSpc>
              <a:spcBef>
                <a:spcPts val="0"/>
              </a:spcBef>
              <a:spcAft>
                <a:spcPts val="0"/>
              </a:spcAft>
              <a:buNone/>
            </a:pPr>
            <a:r>
              <a:t/>
            </a:r>
            <a:endParaRPr sz="2490">
              <a:solidFill>
                <a:srgbClr val="0B49CB"/>
              </a:solidFill>
            </a:endParaRPr>
          </a:p>
          <a:p>
            <a:pPr indent="0" lvl="0" marL="0" rtl="0" algn="ctr">
              <a:lnSpc>
                <a:spcPct val="115000"/>
              </a:lnSpc>
              <a:spcBef>
                <a:spcPts val="0"/>
              </a:spcBef>
              <a:spcAft>
                <a:spcPts val="0"/>
              </a:spcAft>
              <a:buNone/>
            </a:pPr>
            <a:r>
              <a:t/>
            </a:r>
            <a:endParaRPr sz="3360">
              <a:solidFill>
                <a:srgbClr val="0B49CB"/>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67" name="Google Shape;367;p45"/>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68" name="Google Shape;368;p45"/>
          <p:cNvPicPr preferRelativeResize="0"/>
          <p:nvPr/>
        </p:nvPicPr>
        <p:blipFill>
          <a:blip r:embed="rId4">
            <a:alphaModFix/>
          </a:blip>
          <a:stretch>
            <a:fillRect/>
          </a:stretch>
        </p:blipFill>
        <p:spPr>
          <a:xfrm>
            <a:off x="2652713" y="4071938"/>
            <a:ext cx="2924175" cy="1457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46"/>
          <p:cNvSpPr txBox="1"/>
          <p:nvPr>
            <p:ph idx="4294967295" type="body"/>
          </p:nvPr>
        </p:nvSpPr>
        <p:spPr>
          <a:xfrm>
            <a:off x="286150" y="1273375"/>
            <a:ext cx="11483100" cy="47523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None/>
            </a:pPr>
            <a:r>
              <a:rPr b="1" lang="en-US" sz="1100">
                <a:solidFill>
                  <a:schemeClr val="dk1"/>
                </a:solidFill>
              </a:rPr>
              <a:t>List the Names of the Booster Versions Which Have Carried the Maximum Payload Mass</a:t>
            </a:r>
            <a:endParaRPr b="1" sz="1100">
              <a:solidFill>
                <a:schemeClr val="dk1"/>
              </a:solidFill>
            </a:endParaRPr>
          </a:p>
          <a:p>
            <a:pPr indent="0" lvl="0" marL="0" rtl="0" algn="l">
              <a:lnSpc>
                <a:spcPct val="50000"/>
              </a:lnSpc>
              <a:spcBef>
                <a:spcPts val="1200"/>
              </a:spcBef>
              <a:spcAft>
                <a:spcPts val="0"/>
              </a:spcAft>
              <a:buNone/>
            </a:pPr>
            <a:r>
              <a:rPr lang="en-US" sz="1000">
                <a:solidFill>
                  <a:schemeClr val="dk1"/>
                </a:solidFill>
              </a:rPr>
              <a:t>%%sql SELECT Booster_Version</a:t>
            </a:r>
            <a:endParaRPr sz="1000">
              <a:solidFill>
                <a:schemeClr val="dk1"/>
              </a:solidFill>
            </a:endParaRPr>
          </a:p>
          <a:p>
            <a:pPr indent="0" lvl="0" marL="0" rtl="0" algn="l">
              <a:lnSpc>
                <a:spcPct val="50000"/>
              </a:lnSpc>
              <a:spcBef>
                <a:spcPts val="1200"/>
              </a:spcBef>
              <a:spcAft>
                <a:spcPts val="0"/>
              </a:spcAft>
              <a:buNone/>
            </a:pPr>
            <a:r>
              <a:rPr lang="en-US" sz="1000">
                <a:solidFill>
                  <a:schemeClr val="dk1"/>
                </a:solidFill>
              </a:rPr>
              <a:t>     FROM SPACEXTABLE</a:t>
            </a:r>
            <a:endParaRPr sz="1000">
              <a:solidFill>
                <a:schemeClr val="dk1"/>
              </a:solidFill>
            </a:endParaRPr>
          </a:p>
          <a:p>
            <a:pPr indent="0" lvl="0" marL="0" rtl="0" algn="l">
              <a:lnSpc>
                <a:spcPct val="50000"/>
              </a:lnSpc>
              <a:spcBef>
                <a:spcPts val="1200"/>
              </a:spcBef>
              <a:spcAft>
                <a:spcPts val="0"/>
              </a:spcAft>
              <a:buNone/>
            </a:pPr>
            <a:r>
              <a:rPr lang="en-US" sz="1000">
                <a:solidFill>
                  <a:schemeClr val="dk1"/>
                </a:solidFill>
              </a:rPr>
              <a:t>     WHERE PAYLOAD_MASS__KG_ = (SELECT MAX(PAYLOAD_MASS__KG_) FROM SPACEXTABLE);</a:t>
            </a:r>
            <a:endParaRPr sz="1000">
              <a:solidFill>
                <a:schemeClr val="dk1"/>
              </a:solidFill>
            </a:endParaRPr>
          </a:p>
          <a:p>
            <a:pPr indent="0" lvl="0" marL="0" rtl="0" algn="l">
              <a:lnSpc>
                <a:spcPct val="115000"/>
              </a:lnSpc>
              <a:spcBef>
                <a:spcPts val="1200"/>
              </a:spcBef>
              <a:spcAft>
                <a:spcPts val="200"/>
              </a:spcAft>
              <a:buClr>
                <a:schemeClr val="dk1"/>
              </a:buClr>
              <a:buSzPts val="1100"/>
              <a:buFont typeface="Arial"/>
              <a:buNone/>
            </a:pPr>
            <a:r>
              <a:t/>
            </a:r>
            <a:endParaRPr b="1" sz="1100">
              <a:solidFill>
                <a:schemeClr val="dk1"/>
              </a:solidFill>
            </a:endParaRPr>
          </a:p>
        </p:txBody>
      </p:sp>
      <p:sp>
        <p:nvSpPr>
          <p:cNvPr id="374" name="Google Shape;374;p46"/>
          <p:cNvSpPr/>
          <p:nvPr/>
        </p:nvSpPr>
        <p:spPr>
          <a:xfrm>
            <a:off x="770040" y="538560"/>
            <a:ext cx="10515300" cy="548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sz="3360">
                <a:solidFill>
                  <a:srgbClr val="0B49CB"/>
                </a:solidFill>
              </a:rPr>
              <a:t>Boosters Carried Maximum Payload</a:t>
            </a:r>
            <a:endParaRPr sz="3360">
              <a:solidFill>
                <a:schemeClr val="dk1"/>
              </a:solidFill>
            </a:endParaRPr>
          </a:p>
          <a:p>
            <a:pPr indent="0" lvl="0" marL="0" rtl="0" algn="ctr">
              <a:lnSpc>
                <a:spcPct val="90000"/>
              </a:lnSpc>
              <a:spcBef>
                <a:spcPts val="0"/>
              </a:spcBef>
              <a:spcAft>
                <a:spcPts val="0"/>
              </a:spcAft>
              <a:buClr>
                <a:schemeClr val="dk1"/>
              </a:buClr>
              <a:buFont typeface="Arial"/>
              <a:buNone/>
            </a:pPr>
            <a:r>
              <a:t/>
            </a:r>
            <a:endParaRPr sz="2490">
              <a:solidFill>
                <a:srgbClr val="0B49CB"/>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75" name="Google Shape;375;p46"/>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76" name="Google Shape;376;p46"/>
          <p:cNvPicPr preferRelativeResize="0"/>
          <p:nvPr/>
        </p:nvPicPr>
        <p:blipFill>
          <a:blip r:embed="rId4">
            <a:alphaModFix/>
          </a:blip>
          <a:stretch>
            <a:fillRect/>
          </a:stretch>
        </p:blipFill>
        <p:spPr>
          <a:xfrm>
            <a:off x="7815263" y="1385888"/>
            <a:ext cx="1133475" cy="3629025"/>
          </a:xfrm>
          <a:prstGeom prst="rect">
            <a:avLst/>
          </a:prstGeom>
          <a:noFill/>
          <a:ln>
            <a:noFill/>
          </a:ln>
        </p:spPr>
      </p:pic>
      <p:pic>
        <p:nvPicPr>
          <p:cNvPr id="377" name="Google Shape;377;p46"/>
          <p:cNvPicPr preferRelativeResize="0"/>
          <p:nvPr/>
        </p:nvPicPr>
        <p:blipFill>
          <a:blip r:embed="rId5">
            <a:alphaModFix/>
          </a:blip>
          <a:stretch>
            <a:fillRect/>
          </a:stretch>
        </p:blipFill>
        <p:spPr>
          <a:xfrm>
            <a:off x="1708175" y="2810525"/>
            <a:ext cx="4309575" cy="3354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7"/>
          <p:cNvSpPr txBox="1"/>
          <p:nvPr>
            <p:ph idx="4294967295" type="body"/>
          </p:nvPr>
        </p:nvSpPr>
        <p:spPr>
          <a:xfrm>
            <a:off x="491200" y="1982225"/>
            <a:ext cx="11483100" cy="42396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List of Records Displaying Month Names, Failure Landing Outcomes in Drone Ship, Booster Versions, and Launch Site for the Months in 2015</a:t>
            </a:r>
            <a:endParaRPr b="1"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%%sql SELECT strftime('%m', Date) AS Month,</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COUNT(CASE WHEN Landing_Outcome LIKE 'Failure (drone ship)' THEN 1 END) AS FailureCount,</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Booster_Version,</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Launch_Site</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FROM SPACEXTABLE</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WHERE strftime('%Y', Date) = '2015'</a:t>
            </a:r>
            <a:endParaRPr sz="1100">
              <a:solidFill>
                <a:schemeClr val="dk1"/>
              </a:solidFill>
            </a:endParaRPr>
          </a:p>
          <a:p>
            <a:pPr indent="0" lvl="0" marL="0" rtl="0" algn="l">
              <a:lnSpc>
                <a:spcPct val="50000"/>
              </a:lnSpc>
              <a:spcBef>
                <a:spcPts val="1200"/>
              </a:spcBef>
              <a:spcAft>
                <a:spcPts val="0"/>
              </a:spcAft>
              <a:buClr>
                <a:schemeClr val="dk1"/>
              </a:buClr>
              <a:buSzPts val="1100"/>
              <a:buFont typeface="Arial"/>
              <a:buNone/>
            </a:pPr>
            <a:r>
              <a:rPr lang="en-US" sz="1100">
                <a:solidFill>
                  <a:schemeClr val="dk1"/>
                </a:solidFill>
              </a:rPr>
              <a:t>     GROUP BY Month, Booster_Version, Launch_Site;</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50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200"/>
              </a:spcAft>
              <a:buNone/>
            </a:pPr>
            <a:r>
              <a:t/>
            </a:r>
            <a:endParaRPr b="1" sz="1100">
              <a:solidFill>
                <a:schemeClr val="dk1"/>
              </a:solidFill>
            </a:endParaRPr>
          </a:p>
        </p:txBody>
      </p:sp>
      <p:sp>
        <p:nvSpPr>
          <p:cNvPr id="383" name="Google Shape;383;p47"/>
          <p:cNvSpPr/>
          <p:nvPr/>
        </p:nvSpPr>
        <p:spPr>
          <a:xfrm>
            <a:off x="701700" y="375943"/>
            <a:ext cx="10515300" cy="927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Font typeface="Arial"/>
              <a:buNone/>
            </a:pPr>
            <a:r>
              <a:rPr lang="en-US" sz="3360">
                <a:solidFill>
                  <a:srgbClr val="0B49CB"/>
                </a:solidFill>
              </a:rPr>
              <a:t>2015 Launch Records</a:t>
            </a:r>
            <a:endParaRPr sz="3360">
              <a:solidFill>
                <a:schemeClr val="dk1"/>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84" name="Google Shape;384;p47"/>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85" name="Google Shape;385;p47"/>
          <p:cNvPicPr preferRelativeResize="0"/>
          <p:nvPr/>
        </p:nvPicPr>
        <p:blipFill>
          <a:blip r:embed="rId4">
            <a:alphaModFix/>
          </a:blip>
          <a:stretch>
            <a:fillRect/>
          </a:stretch>
        </p:blipFill>
        <p:spPr>
          <a:xfrm>
            <a:off x="5664000" y="2893363"/>
            <a:ext cx="3333750" cy="229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b="0" sz="1600" strike="noStrike">
              <a:solidFill>
                <a:srgbClr val="000000"/>
              </a:solidFill>
              <a:latin typeface="Times New Roman"/>
              <a:ea typeface="Times New Roman"/>
              <a:cs typeface="Times New Roman"/>
              <a:sym typeface="Times New Roman"/>
            </a:endParaRPr>
          </a:p>
        </p:txBody>
      </p:sp>
      <p:sp>
        <p:nvSpPr>
          <p:cNvPr id="64" name="Google Shape;64;p12"/>
          <p:cNvSpPr/>
          <p:nvPr/>
        </p:nvSpPr>
        <p:spPr>
          <a:xfrm>
            <a:off x="828000" y="538560"/>
            <a:ext cx="105296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Introduction</a:t>
            </a:r>
            <a:endParaRPr b="0" sz="3360" strike="noStrike">
              <a:solidFill>
                <a:srgbClr val="000000"/>
              </a:solidFill>
              <a:latin typeface="Arial"/>
              <a:ea typeface="Arial"/>
              <a:cs typeface="Arial"/>
              <a:sym typeface="Arial"/>
            </a:endParaRPr>
          </a:p>
        </p:txBody>
      </p:sp>
      <p:sp>
        <p:nvSpPr>
          <p:cNvPr id="65" name="Google Shape;65;p12"/>
          <p:cNvSpPr/>
          <p:nvPr/>
        </p:nvSpPr>
        <p:spPr>
          <a:xfrm>
            <a:off x="1855900" y="1594075"/>
            <a:ext cx="10251000" cy="4431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Project Background and Context</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Background:</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Space missions are complex operations with various factors influencing their success.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Historical data from space missions provides valuable insights into these factors and helps in predicting the outcomes of future missions.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This project leverages historical flight data to understand and predict the success of space missions.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Context: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The dataset includes records of past space missions with features such as flight number, date, booster version, payload mass, and mission outcome.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Analyzing this data allows us to identify patterns and factors that contribute to the success or failure of missions.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Problems to Address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Data Challenges: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Missing Values: How to handle incomplete data and ensure data integrity.</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Categorical Data: How to encode non-numeric features (e.g., booster version, outcome).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Feature Scaling: How to standardize numerical features for model training.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Exploratory Data Analysis (EDA):</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Patterns and Trends: What trends or patterns are visible in the data? How do different features relate to the mission outcome?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Visualizations: How can visualizations help in understanding the data better?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Predictive Modeling:</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Model Selection: Which machine learning models (e.g., Logistic Regression, SVM, Decision Tree, KNN) are best suited for predicting mission success?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Hyperparameter Tuning: How can we optimize model parameters for better performance?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Evaluation Metrics: What metrics should be used to evaluate the performance of predictive models?</a:t>
            </a:r>
            <a:endParaRPr sz="10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marR="0" rtl="0" algn="l">
              <a:lnSpc>
                <a:spcPct val="90000"/>
              </a:lnSpc>
              <a:spcBef>
                <a:spcPts val="1400"/>
              </a:spcBef>
              <a:spcAft>
                <a:spcPts val="0"/>
              </a:spcAft>
              <a:buNone/>
            </a:pPr>
            <a:r>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8"/>
          <p:cNvSpPr txBox="1"/>
          <p:nvPr>
            <p:ph idx="4294967295" type="body"/>
          </p:nvPr>
        </p:nvSpPr>
        <p:spPr>
          <a:xfrm>
            <a:off x="513975" y="2187250"/>
            <a:ext cx="11483100" cy="3838500"/>
          </a:xfrm>
          <a:prstGeom prst="rect">
            <a:avLst/>
          </a:prstGeom>
          <a:noFill/>
          <a:ln>
            <a:noFill/>
          </a:ln>
        </p:spPr>
        <p:txBody>
          <a:bodyPr anchorCtr="0" anchor="t" bIns="45000" lIns="90000" spcFirstLastPara="1" rIns="90000" wrap="square" tIns="45000">
            <a:normAutofit/>
          </a:bodyPr>
          <a:lstStyle/>
          <a:p>
            <a:pPr indent="0" lvl="0" marL="0" rtl="0" algn="l">
              <a:lnSpc>
                <a:spcPct val="115000"/>
              </a:lnSpc>
              <a:spcBef>
                <a:spcPts val="1200"/>
              </a:spcBef>
              <a:spcAft>
                <a:spcPts val="0"/>
              </a:spcAft>
              <a:buNone/>
            </a:pPr>
            <a:r>
              <a:rPr b="1" lang="en-US" sz="1100">
                <a:solidFill>
                  <a:schemeClr val="dk1"/>
                </a:solidFill>
              </a:rPr>
              <a:t>Rank the Count of Landing Outcomes (Such as Failure (drone ship) or Success (ground pad)) Between the Dates 2010-06-04 and 2017-03-20</a:t>
            </a:r>
            <a:endParaRPr b="1" sz="1100">
              <a:solidFill>
                <a:schemeClr val="dk1"/>
              </a:solidFill>
            </a:endParaRPr>
          </a:p>
          <a:p>
            <a:pPr indent="0" lvl="0" marL="0" rtl="0" algn="l">
              <a:lnSpc>
                <a:spcPct val="50000"/>
              </a:lnSpc>
              <a:spcBef>
                <a:spcPts val="1200"/>
              </a:spcBef>
              <a:spcAft>
                <a:spcPts val="0"/>
              </a:spcAft>
              <a:buNone/>
            </a:pPr>
            <a:r>
              <a:rPr lang="en-US" sz="1100">
                <a:solidFill>
                  <a:schemeClr val="dk1"/>
                </a:solidFill>
              </a:rPr>
              <a:t>%%sql SELECT Landing_Outcome, COUNT(*) AS OutcomeCount</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     FROM SPACEXTABLE</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     WHERE Date BETWEEN '2010-06-04' AND '2017-03-20'</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     GROUP BY Landing_Outcome</a:t>
            </a:r>
            <a:endParaRPr sz="1100">
              <a:solidFill>
                <a:schemeClr val="dk1"/>
              </a:solidFill>
            </a:endParaRPr>
          </a:p>
          <a:p>
            <a:pPr indent="0" lvl="0" marL="0" rtl="0" algn="l">
              <a:lnSpc>
                <a:spcPct val="50000"/>
              </a:lnSpc>
              <a:spcBef>
                <a:spcPts val="1200"/>
              </a:spcBef>
              <a:spcAft>
                <a:spcPts val="0"/>
              </a:spcAft>
              <a:buNone/>
            </a:pPr>
            <a:r>
              <a:rPr lang="en-US" sz="1100">
                <a:solidFill>
                  <a:schemeClr val="dk1"/>
                </a:solidFill>
              </a:rPr>
              <a:t>     ORDER BY OutcomeCount DESC;</a:t>
            </a:r>
            <a:endParaRPr sz="1100">
              <a:solidFill>
                <a:schemeClr val="dk1"/>
              </a:solidFill>
            </a:endParaRPr>
          </a:p>
          <a:p>
            <a:pPr indent="0" lvl="0" marL="0" rtl="0" algn="l">
              <a:lnSpc>
                <a:spcPct val="50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50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200"/>
              </a:spcAft>
              <a:buNone/>
            </a:pPr>
            <a:r>
              <a:t/>
            </a:r>
            <a:endParaRPr b="1" sz="1100">
              <a:solidFill>
                <a:schemeClr val="dk1"/>
              </a:solidFill>
            </a:endParaRPr>
          </a:p>
        </p:txBody>
      </p:sp>
      <p:sp>
        <p:nvSpPr>
          <p:cNvPr id="391" name="Google Shape;391;p48"/>
          <p:cNvSpPr/>
          <p:nvPr/>
        </p:nvSpPr>
        <p:spPr>
          <a:xfrm>
            <a:off x="667515" y="846135"/>
            <a:ext cx="10515300" cy="54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Font typeface="Arial"/>
              <a:buNone/>
            </a:pPr>
            <a:r>
              <a:rPr lang="en-US" sz="2800">
                <a:solidFill>
                  <a:srgbClr val="0B49CB"/>
                </a:solidFill>
              </a:rPr>
              <a:t>Rank Landing Outcomes Between 2010-06-04 and 2017-03-20</a:t>
            </a:r>
            <a:endParaRPr sz="2800">
              <a:solidFill>
                <a:schemeClr val="dk1"/>
              </a:solidFill>
            </a:endParaRPr>
          </a:p>
          <a:p>
            <a:pPr indent="0" lvl="0" marL="0" marR="0" rtl="0" algn="ctr">
              <a:lnSpc>
                <a:spcPct val="90000"/>
              </a:lnSpc>
              <a:spcBef>
                <a:spcPts val="0"/>
              </a:spcBef>
              <a:spcAft>
                <a:spcPts val="0"/>
              </a:spcAft>
              <a:buNone/>
            </a:pPr>
            <a:r>
              <a:t/>
            </a:r>
            <a:endParaRPr sz="3360">
              <a:solidFill>
                <a:srgbClr val="0B49CB"/>
              </a:solidFill>
            </a:endParaRPr>
          </a:p>
        </p:txBody>
      </p:sp>
      <p:sp>
        <p:nvSpPr>
          <p:cNvPr id="392" name="Google Shape;392;p48"/>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393" name="Google Shape;393;p48"/>
          <p:cNvPicPr preferRelativeResize="0"/>
          <p:nvPr/>
        </p:nvPicPr>
        <p:blipFill>
          <a:blip r:embed="rId4">
            <a:alphaModFix/>
          </a:blip>
          <a:stretch>
            <a:fillRect/>
          </a:stretch>
        </p:blipFill>
        <p:spPr>
          <a:xfrm>
            <a:off x="6464025" y="3272938"/>
            <a:ext cx="2476500" cy="2524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p:nvPr/>
        </p:nvSpPr>
        <p:spPr>
          <a:xfrm>
            <a:off x="748800" y="2529720"/>
            <a:ext cx="115668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lt1"/>
                </a:solidFill>
                <a:latin typeface="Calibri"/>
                <a:ea typeface="Calibri"/>
                <a:cs typeface="Calibri"/>
                <a:sym typeface="Calibri"/>
              </a:rPr>
              <a:t>Section 3</a:t>
            </a:r>
            <a:endParaRPr b="0" sz="1800"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0"/>
          <p:cNvSpPr txBox="1"/>
          <p:nvPr>
            <p:ph idx="4294967295" type="body"/>
          </p:nvPr>
        </p:nvSpPr>
        <p:spPr>
          <a:xfrm>
            <a:off x="770050" y="1424000"/>
            <a:ext cx="11055000" cy="4752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lang="en-US" sz="1000">
                <a:solidFill>
                  <a:srgbClr val="212121"/>
                </a:solidFill>
              </a:rPr>
              <a:t>Explanation:</a:t>
            </a:r>
            <a:endParaRPr sz="1000">
              <a:solidFill>
                <a:srgbClr val="212121"/>
              </a:solidFill>
            </a:endParaRPr>
          </a:p>
          <a:p>
            <a:pPr indent="-292100" lvl="0" marL="457200" rtl="0" algn="l">
              <a:lnSpc>
                <a:spcPct val="50000"/>
              </a:lnSpc>
              <a:spcBef>
                <a:spcPts val="1200"/>
              </a:spcBef>
              <a:spcAft>
                <a:spcPts val="0"/>
              </a:spcAft>
              <a:buClr>
                <a:srgbClr val="212121"/>
              </a:buClr>
              <a:buSzPts val="1000"/>
              <a:buAutoNum type="arabicPeriod"/>
            </a:pPr>
            <a:r>
              <a:rPr lang="en-US" sz="1000">
                <a:solidFill>
                  <a:srgbClr val="212121"/>
                </a:solidFill>
              </a:rPr>
              <a:t>Initialize the Map:</a:t>
            </a:r>
            <a:endParaRPr sz="1000">
              <a:solidFill>
                <a:srgbClr val="212121"/>
              </a:solidFill>
            </a:endParaRPr>
          </a:p>
          <a:p>
            <a:pPr indent="-292100" lvl="1" marL="914400" rtl="0" algn="l">
              <a:lnSpc>
                <a:spcPct val="50000"/>
              </a:lnSpc>
              <a:spcBef>
                <a:spcPts val="1200"/>
              </a:spcBef>
              <a:spcAft>
                <a:spcPts val="0"/>
              </a:spcAft>
              <a:buClr>
                <a:srgbClr val="212121"/>
              </a:buClr>
              <a:buSzPts val="1000"/>
              <a:buChar char="○"/>
            </a:pPr>
            <a:r>
              <a:rPr lang="en-US" sz="1000">
                <a:solidFill>
                  <a:srgbClr val="212121"/>
                </a:solidFill>
              </a:rPr>
              <a:t>The map is centered around NASA Johnson Space </a:t>
            </a:r>
            <a:endParaRPr sz="1000">
              <a:solidFill>
                <a:srgbClr val="212121"/>
              </a:solidFill>
            </a:endParaRPr>
          </a:p>
          <a:p>
            <a:pPr indent="-292100" lvl="1" marL="914400" rtl="0" algn="l">
              <a:lnSpc>
                <a:spcPct val="50000"/>
              </a:lnSpc>
              <a:spcBef>
                <a:spcPts val="1200"/>
              </a:spcBef>
              <a:spcAft>
                <a:spcPts val="0"/>
              </a:spcAft>
              <a:buClr>
                <a:srgbClr val="212121"/>
              </a:buClr>
              <a:buSzPts val="1000"/>
              <a:buChar char="○"/>
            </a:pPr>
            <a:r>
              <a:rPr lang="en-US" sz="1000">
                <a:solidFill>
                  <a:srgbClr val="212121"/>
                </a:solidFill>
              </a:rPr>
              <a:t>Center with a zoom level of 5 to get a global view.</a:t>
            </a:r>
            <a:endParaRPr sz="1000">
              <a:solidFill>
                <a:srgbClr val="212121"/>
              </a:solidFill>
            </a:endParaRPr>
          </a:p>
          <a:p>
            <a:pPr indent="-292100" lvl="0" marL="457200" rtl="0" algn="l">
              <a:lnSpc>
                <a:spcPct val="50000"/>
              </a:lnSpc>
              <a:spcBef>
                <a:spcPts val="1200"/>
              </a:spcBef>
              <a:spcAft>
                <a:spcPts val="0"/>
              </a:spcAft>
              <a:buClr>
                <a:srgbClr val="212121"/>
              </a:buClr>
              <a:buSzPts val="1000"/>
              <a:buAutoNum type="arabicPeriod"/>
            </a:pPr>
            <a:r>
              <a:rPr lang="en-US" sz="1000">
                <a:solidFill>
                  <a:srgbClr val="212121"/>
                </a:solidFill>
              </a:rPr>
              <a:t>Loop Through Each Launch Site:</a:t>
            </a:r>
            <a:endParaRPr sz="1000">
              <a:solidFill>
                <a:srgbClr val="212121"/>
              </a:solidFill>
            </a:endParaRPr>
          </a:p>
          <a:p>
            <a:pPr indent="-292100" lvl="1" marL="914400" rtl="0" algn="l">
              <a:lnSpc>
                <a:spcPct val="50000"/>
              </a:lnSpc>
              <a:spcBef>
                <a:spcPts val="1200"/>
              </a:spcBef>
              <a:spcAft>
                <a:spcPts val="0"/>
              </a:spcAft>
              <a:buClr>
                <a:srgbClr val="212121"/>
              </a:buClr>
              <a:buSzPts val="1000"/>
              <a:buChar char="○"/>
            </a:pPr>
            <a:r>
              <a:rPr lang="en-US" sz="1000">
                <a:solidFill>
                  <a:srgbClr val="212121"/>
                </a:solidFill>
              </a:rPr>
              <a:t>For each launch site in the dataset:</a:t>
            </a:r>
            <a:endParaRPr sz="1000">
              <a:solidFill>
                <a:srgbClr val="212121"/>
              </a:solidFill>
            </a:endParaRPr>
          </a:p>
          <a:p>
            <a:pPr indent="-292100" lvl="2" marL="1371600" rtl="0" algn="l">
              <a:lnSpc>
                <a:spcPct val="50000"/>
              </a:lnSpc>
              <a:spcBef>
                <a:spcPts val="1200"/>
              </a:spcBef>
              <a:spcAft>
                <a:spcPts val="0"/>
              </a:spcAft>
              <a:buClr>
                <a:srgbClr val="212121"/>
              </a:buClr>
              <a:buSzPts val="1000"/>
              <a:buChar char="■"/>
            </a:pPr>
            <a:r>
              <a:rPr lang="en-US" sz="1000">
                <a:solidFill>
                  <a:srgbClr val="212121"/>
                </a:solidFill>
              </a:rPr>
              <a:t>Circle: A </a:t>
            </a:r>
            <a:r>
              <a:rPr lang="en-US" sz="1000">
                <a:solidFill>
                  <a:srgbClr val="212121"/>
                </a:solidFill>
                <a:latin typeface="Roboto Mono"/>
                <a:ea typeface="Roboto Mono"/>
                <a:cs typeface="Roboto Mono"/>
                <a:sym typeface="Roboto Mono"/>
              </a:rPr>
              <a:t>folium.Circle</a:t>
            </a:r>
            <a:r>
              <a:rPr lang="en-US" sz="1000">
                <a:solidFill>
                  <a:srgbClr val="212121"/>
                </a:solidFill>
              </a:rPr>
              <a:t> is added to represent the site. </a:t>
            </a:r>
            <a:endParaRPr sz="1000">
              <a:solidFill>
                <a:srgbClr val="212121"/>
              </a:solidFill>
            </a:endParaRPr>
          </a:p>
          <a:p>
            <a:pPr indent="0" lvl="0" marL="1371600" rtl="0" algn="l">
              <a:lnSpc>
                <a:spcPct val="50000"/>
              </a:lnSpc>
              <a:spcBef>
                <a:spcPts val="1200"/>
              </a:spcBef>
              <a:spcAft>
                <a:spcPts val="0"/>
              </a:spcAft>
              <a:buNone/>
            </a:pPr>
            <a:r>
              <a:rPr lang="en-US" sz="1000">
                <a:solidFill>
                  <a:srgbClr val="212121"/>
                </a:solidFill>
              </a:rPr>
              <a:t>The </a:t>
            </a:r>
            <a:r>
              <a:rPr lang="en-US" sz="1000">
                <a:solidFill>
                  <a:srgbClr val="212121"/>
                </a:solidFill>
                <a:latin typeface="Roboto Mono"/>
                <a:ea typeface="Roboto Mono"/>
                <a:cs typeface="Roboto Mono"/>
                <a:sym typeface="Roboto Mono"/>
              </a:rPr>
              <a:t>radius</a:t>
            </a:r>
            <a:r>
              <a:rPr lang="en-US" sz="1000">
                <a:solidFill>
                  <a:srgbClr val="212121"/>
                </a:solidFill>
              </a:rPr>
              <a:t> parameter defines how large the circle should be.</a:t>
            </a:r>
            <a:endParaRPr sz="1000">
              <a:solidFill>
                <a:srgbClr val="212121"/>
              </a:solidFill>
            </a:endParaRPr>
          </a:p>
          <a:p>
            <a:pPr indent="-292100" lvl="2" marL="1371600" rtl="0" algn="l">
              <a:lnSpc>
                <a:spcPct val="50000"/>
              </a:lnSpc>
              <a:spcBef>
                <a:spcPts val="1200"/>
              </a:spcBef>
              <a:spcAft>
                <a:spcPts val="0"/>
              </a:spcAft>
              <a:buClr>
                <a:srgbClr val="212121"/>
              </a:buClr>
              <a:buSzPts val="1000"/>
              <a:buChar char="■"/>
            </a:pPr>
            <a:r>
              <a:rPr lang="en-US" sz="1000">
                <a:solidFill>
                  <a:srgbClr val="212121"/>
                </a:solidFill>
              </a:rPr>
              <a:t>Marker: A </a:t>
            </a:r>
            <a:r>
              <a:rPr lang="en-US" sz="1000">
                <a:solidFill>
                  <a:srgbClr val="212121"/>
                </a:solidFill>
                <a:latin typeface="Roboto Mono"/>
                <a:ea typeface="Roboto Mono"/>
                <a:cs typeface="Roboto Mono"/>
                <a:sym typeface="Roboto Mono"/>
              </a:rPr>
              <a:t>folium.Marker</a:t>
            </a:r>
            <a:r>
              <a:rPr lang="en-US" sz="1000">
                <a:solidFill>
                  <a:srgbClr val="212121"/>
                </a:solidFill>
              </a:rPr>
              <a:t> is added with a popup showing </a:t>
            </a:r>
            <a:endParaRPr sz="1000">
              <a:solidFill>
                <a:srgbClr val="212121"/>
              </a:solidFill>
            </a:endParaRPr>
          </a:p>
          <a:p>
            <a:pPr indent="0" lvl="0" marL="1371600" rtl="0" algn="l">
              <a:lnSpc>
                <a:spcPct val="50000"/>
              </a:lnSpc>
              <a:spcBef>
                <a:spcPts val="1200"/>
              </a:spcBef>
              <a:spcAft>
                <a:spcPts val="0"/>
              </a:spcAft>
              <a:buNone/>
            </a:pPr>
            <a:r>
              <a:rPr lang="en-US" sz="1000">
                <a:solidFill>
                  <a:srgbClr val="212121"/>
                </a:solidFill>
              </a:rPr>
              <a:t>the name of the launch site. The </a:t>
            </a:r>
            <a:r>
              <a:rPr lang="en-US" sz="1000">
                <a:solidFill>
                  <a:srgbClr val="212121"/>
                </a:solidFill>
                <a:latin typeface="Roboto Mono"/>
                <a:ea typeface="Roboto Mono"/>
                <a:cs typeface="Roboto Mono"/>
                <a:sym typeface="Roboto Mono"/>
              </a:rPr>
              <a:t>DivIcon</a:t>
            </a:r>
            <a:r>
              <a:rPr lang="en-US" sz="1000">
                <a:solidFill>
                  <a:srgbClr val="212121"/>
                </a:solidFill>
              </a:rPr>
              <a:t> is used to customize </a:t>
            </a:r>
            <a:endParaRPr sz="1000">
              <a:solidFill>
                <a:srgbClr val="212121"/>
              </a:solidFill>
            </a:endParaRPr>
          </a:p>
          <a:p>
            <a:pPr indent="0" lvl="0" marL="1371600" rtl="0" algn="l">
              <a:lnSpc>
                <a:spcPct val="50000"/>
              </a:lnSpc>
              <a:spcBef>
                <a:spcPts val="1200"/>
              </a:spcBef>
              <a:spcAft>
                <a:spcPts val="0"/>
              </a:spcAft>
              <a:buNone/>
            </a:pPr>
            <a:r>
              <a:rPr lang="en-US" sz="1000">
                <a:solidFill>
                  <a:srgbClr val="212121"/>
                </a:solidFill>
              </a:rPr>
              <a:t>the appearance of the marker text.</a:t>
            </a:r>
            <a:endParaRPr sz="1000">
              <a:solidFill>
                <a:srgbClr val="212121"/>
              </a:solidFill>
            </a:endParaRPr>
          </a:p>
          <a:p>
            <a:pPr indent="-292100" lvl="0" marL="457200" rtl="0" algn="l">
              <a:lnSpc>
                <a:spcPct val="50000"/>
              </a:lnSpc>
              <a:spcBef>
                <a:spcPts val="1200"/>
              </a:spcBef>
              <a:spcAft>
                <a:spcPts val="0"/>
              </a:spcAft>
              <a:buClr>
                <a:srgbClr val="212121"/>
              </a:buClr>
              <a:buSzPts val="1000"/>
              <a:buAutoNum type="arabicPeriod"/>
            </a:pPr>
            <a:r>
              <a:rPr lang="en-US" sz="1000">
                <a:solidFill>
                  <a:srgbClr val="212121"/>
                </a:solidFill>
              </a:rPr>
              <a:t>Save the Map:</a:t>
            </a:r>
            <a:endParaRPr sz="1000">
              <a:solidFill>
                <a:srgbClr val="212121"/>
              </a:solidFill>
            </a:endParaRPr>
          </a:p>
          <a:p>
            <a:pPr indent="-292100" lvl="1" marL="914400" rtl="0" algn="l">
              <a:lnSpc>
                <a:spcPct val="50000"/>
              </a:lnSpc>
              <a:spcBef>
                <a:spcPts val="1200"/>
              </a:spcBef>
              <a:spcAft>
                <a:spcPts val="0"/>
              </a:spcAft>
              <a:buClr>
                <a:srgbClr val="212121"/>
              </a:buClr>
              <a:buSzPts val="1000"/>
              <a:buChar char="○"/>
            </a:pPr>
            <a:r>
              <a:rPr lang="en-US" sz="1000">
                <a:solidFill>
                  <a:srgbClr val="212121"/>
                </a:solidFill>
              </a:rPr>
              <a:t>The map is saved as an HTML file that you can open in a web</a:t>
            </a:r>
            <a:endParaRPr sz="1000">
              <a:solidFill>
                <a:srgbClr val="212121"/>
              </a:solidFill>
            </a:endParaRPr>
          </a:p>
          <a:p>
            <a:pPr indent="0" lvl="0" marL="914400" rtl="0" algn="l">
              <a:lnSpc>
                <a:spcPct val="50000"/>
              </a:lnSpc>
              <a:spcBef>
                <a:spcPts val="1200"/>
              </a:spcBef>
              <a:spcAft>
                <a:spcPts val="0"/>
              </a:spcAft>
              <a:buNone/>
            </a:pPr>
            <a:r>
              <a:rPr lang="en-US" sz="1000">
                <a:solidFill>
                  <a:srgbClr val="212121"/>
                </a:solidFill>
              </a:rPr>
              <a:t> browser to view the interactive map.</a:t>
            </a:r>
            <a:endParaRPr sz="1000">
              <a:solidFill>
                <a:srgbClr val="212121"/>
              </a:solidFill>
            </a:endParaRPr>
          </a:p>
          <a:p>
            <a:pPr indent="0" lvl="0" marL="0" marR="0" rtl="0" algn="l">
              <a:lnSpc>
                <a:spcPct val="100000"/>
              </a:lnSpc>
              <a:spcBef>
                <a:spcPts val="1400"/>
              </a:spcBef>
              <a:spcAft>
                <a:spcPts val="0"/>
              </a:spcAft>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50"/>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360">
                <a:solidFill>
                  <a:srgbClr val="0B49CB"/>
                </a:solidFill>
              </a:rPr>
              <a:t>Mark all launch sites on the map</a:t>
            </a:r>
            <a:endParaRPr b="0" sz="3360" strike="noStrike">
              <a:solidFill>
                <a:srgbClr val="000000"/>
              </a:solidFill>
              <a:latin typeface="Arial"/>
              <a:ea typeface="Arial"/>
              <a:cs typeface="Arial"/>
              <a:sym typeface="Arial"/>
            </a:endParaRPr>
          </a:p>
        </p:txBody>
      </p:sp>
      <p:sp>
        <p:nvSpPr>
          <p:cNvPr id="405" name="Google Shape;405;p50"/>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06" name="Google Shape;406;p50"/>
          <p:cNvPicPr preferRelativeResize="0"/>
          <p:nvPr/>
        </p:nvPicPr>
        <p:blipFill>
          <a:blip r:embed="rId4">
            <a:alphaModFix/>
          </a:blip>
          <a:stretch>
            <a:fillRect/>
          </a:stretch>
        </p:blipFill>
        <p:spPr>
          <a:xfrm>
            <a:off x="5634038" y="4400550"/>
            <a:ext cx="5648325" cy="1409700"/>
          </a:xfrm>
          <a:prstGeom prst="rect">
            <a:avLst/>
          </a:prstGeom>
          <a:noFill/>
          <a:ln>
            <a:noFill/>
          </a:ln>
        </p:spPr>
      </p:pic>
      <p:pic>
        <p:nvPicPr>
          <p:cNvPr id="407" name="Google Shape;407;p50"/>
          <p:cNvPicPr preferRelativeResize="0"/>
          <p:nvPr/>
        </p:nvPicPr>
        <p:blipFill>
          <a:blip r:embed="rId5">
            <a:alphaModFix/>
          </a:blip>
          <a:stretch>
            <a:fillRect/>
          </a:stretch>
        </p:blipFill>
        <p:spPr>
          <a:xfrm>
            <a:off x="6414275" y="2112263"/>
            <a:ext cx="5295900" cy="1457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1"/>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51"/>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Mark the </a:t>
            </a:r>
            <a:r>
              <a:rPr lang="en-US" sz="3360">
                <a:solidFill>
                  <a:srgbClr val="0B49CB"/>
                </a:solidFill>
              </a:rPr>
              <a:t>success/failed launches</a:t>
            </a:r>
            <a:endParaRPr b="0" sz="3360" strike="noStrike">
              <a:solidFill>
                <a:srgbClr val="000000"/>
              </a:solidFill>
              <a:latin typeface="Arial"/>
              <a:ea typeface="Arial"/>
              <a:cs typeface="Arial"/>
              <a:sym typeface="Arial"/>
            </a:endParaRPr>
          </a:p>
        </p:txBody>
      </p:sp>
      <p:sp>
        <p:nvSpPr>
          <p:cNvPr id="414" name="Google Shape;414;p5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15" name="Google Shape;415;p51"/>
          <p:cNvPicPr preferRelativeResize="0"/>
          <p:nvPr/>
        </p:nvPicPr>
        <p:blipFill>
          <a:blip r:embed="rId4">
            <a:alphaModFix/>
          </a:blip>
          <a:stretch>
            <a:fillRect/>
          </a:stretch>
        </p:blipFill>
        <p:spPr>
          <a:xfrm>
            <a:off x="6043613" y="1494586"/>
            <a:ext cx="5438775" cy="1514475"/>
          </a:xfrm>
          <a:prstGeom prst="rect">
            <a:avLst/>
          </a:prstGeom>
          <a:noFill/>
          <a:ln>
            <a:noFill/>
          </a:ln>
        </p:spPr>
      </p:pic>
      <p:pic>
        <p:nvPicPr>
          <p:cNvPr id="416" name="Google Shape;416;p51"/>
          <p:cNvPicPr preferRelativeResize="0"/>
          <p:nvPr/>
        </p:nvPicPr>
        <p:blipFill>
          <a:blip r:embed="rId5">
            <a:alphaModFix/>
          </a:blip>
          <a:stretch>
            <a:fillRect/>
          </a:stretch>
        </p:blipFill>
        <p:spPr>
          <a:xfrm>
            <a:off x="7948613" y="3254125"/>
            <a:ext cx="3533775" cy="2705100"/>
          </a:xfrm>
          <a:prstGeom prst="rect">
            <a:avLst/>
          </a:prstGeom>
          <a:noFill/>
          <a:ln>
            <a:noFill/>
          </a:ln>
        </p:spPr>
      </p:pic>
      <p:sp>
        <p:nvSpPr>
          <p:cNvPr id="417" name="Google Shape;417;p51"/>
          <p:cNvSpPr txBox="1"/>
          <p:nvPr/>
        </p:nvSpPr>
        <p:spPr>
          <a:xfrm>
            <a:off x="1161950" y="4083325"/>
            <a:ext cx="5616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a:t>
            </a:r>
            <a:r>
              <a:rPr lang="en-US"/>
              <a:t>isualize the outcomes of SpaceX launches by marking the launch sites on a map and using color-coded circles to differentiate between successful and failed launches. This helps in understanding the geographical distribution of launch outcomes.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52"/>
          <p:cNvSpPr txBox="1"/>
          <p:nvPr>
            <p:ph idx="4294967295" type="body"/>
          </p:nvPr>
        </p:nvSpPr>
        <p:spPr>
          <a:xfrm>
            <a:off x="770050" y="4294800"/>
            <a:ext cx="8457600" cy="1127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V</a:t>
            </a:r>
            <a:r>
              <a:rPr lang="en-US"/>
              <a:t>isualize the selected launch site's proximity to nearby geographical features such as railways, highways, and coastlines. The goal is to provide a detailed view of the launch site’s surroundings and calculate distances to these features.</a:t>
            </a:r>
            <a:endParaRPr/>
          </a:p>
        </p:txBody>
      </p:sp>
      <p:sp>
        <p:nvSpPr>
          <p:cNvPr id="423" name="Google Shape;423;p5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360">
                <a:solidFill>
                  <a:srgbClr val="0B49CB"/>
                </a:solidFill>
              </a:rPr>
              <a:t>Distances between a launch site ti its proximities</a:t>
            </a:r>
            <a:endParaRPr b="0" sz="3360" strike="noStrike">
              <a:solidFill>
                <a:srgbClr val="000000"/>
              </a:solidFill>
              <a:latin typeface="Arial"/>
              <a:ea typeface="Arial"/>
              <a:cs typeface="Arial"/>
              <a:sym typeface="Arial"/>
            </a:endParaRPr>
          </a:p>
        </p:txBody>
      </p:sp>
      <p:sp>
        <p:nvSpPr>
          <p:cNvPr id="424" name="Google Shape;424;p5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25" name="Google Shape;425;p52"/>
          <p:cNvPicPr preferRelativeResize="0"/>
          <p:nvPr/>
        </p:nvPicPr>
        <p:blipFill>
          <a:blip r:embed="rId4">
            <a:alphaModFix/>
          </a:blip>
          <a:stretch>
            <a:fillRect/>
          </a:stretch>
        </p:blipFill>
        <p:spPr>
          <a:xfrm>
            <a:off x="5773588" y="1498538"/>
            <a:ext cx="6067425" cy="2562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53"/>
          <p:cNvSpPr/>
          <p:nvPr/>
        </p:nvSpPr>
        <p:spPr>
          <a:xfrm>
            <a:off x="748800" y="2529720"/>
            <a:ext cx="115668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lt1"/>
                </a:solidFill>
                <a:latin typeface="Calibri"/>
                <a:ea typeface="Calibri"/>
                <a:cs typeface="Calibri"/>
                <a:sym typeface="Calibri"/>
              </a:rPr>
              <a:t>Section 4</a:t>
            </a:r>
            <a:endParaRPr b="0" sz="1800"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54"/>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436" name="Google Shape;436;p54"/>
          <p:cNvSpPr/>
          <p:nvPr/>
        </p:nvSpPr>
        <p:spPr>
          <a:xfrm>
            <a:off x="193675" y="296200"/>
            <a:ext cx="11688000" cy="791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3300">
                <a:solidFill>
                  <a:srgbClr val="1C7DDB"/>
                </a:solidFill>
              </a:rPr>
              <a:t> Pie Chart Showing the Launch Success Count for All Sites</a:t>
            </a:r>
            <a:endParaRPr sz="5560" strike="noStrike">
              <a:solidFill>
                <a:srgbClr val="1C7DDB"/>
              </a:solidFill>
            </a:endParaRPr>
          </a:p>
        </p:txBody>
      </p:sp>
      <p:sp>
        <p:nvSpPr>
          <p:cNvPr id="437" name="Google Shape;437;p5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38" name="Google Shape;438;p54"/>
          <p:cNvPicPr preferRelativeResize="0"/>
          <p:nvPr/>
        </p:nvPicPr>
        <p:blipFill>
          <a:blip r:embed="rId4">
            <a:alphaModFix/>
          </a:blip>
          <a:stretch>
            <a:fillRect/>
          </a:stretch>
        </p:blipFill>
        <p:spPr>
          <a:xfrm>
            <a:off x="6848475" y="1465550"/>
            <a:ext cx="3417249" cy="2849275"/>
          </a:xfrm>
          <a:prstGeom prst="rect">
            <a:avLst/>
          </a:prstGeom>
          <a:noFill/>
          <a:ln>
            <a:noFill/>
          </a:ln>
        </p:spPr>
      </p:pic>
      <p:sp>
        <p:nvSpPr>
          <p:cNvPr id="439" name="Google Shape;439;p54"/>
          <p:cNvSpPr txBox="1"/>
          <p:nvPr/>
        </p:nvSpPr>
        <p:spPr>
          <a:xfrm>
            <a:off x="762000" y="1447800"/>
            <a:ext cx="42846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To generate a pie chart showing the launch success count for all sites, follow these steps:</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Load the Data</a:t>
            </a:r>
            <a:r>
              <a:rPr lang="en-US" sz="1100">
                <a:solidFill>
                  <a:schemeClr val="dk1"/>
                </a:solidFill>
              </a:rPr>
              <a:t>: Ensure your data is loaded into a Pandas DataFrame.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Aggregate the Data</a:t>
            </a:r>
            <a:r>
              <a:rPr lang="en-US" sz="1100">
                <a:solidFill>
                  <a:schemeClr val="dk1"/>
                </a:solidFill>
              </a:rPr>
              <a:t>: Count the number of successful launches for each site.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Plot the Pie Chart</a:t>
            </a:r>
            <a:r>
              <a:rPr lang="en-US" sz="1100">
                <a:solidFill>
                  <a:schemeClr val="dk1"/>
                </a:solidFill>
              </a:rPr>
              <a:t>: Use Matplotlib or Plotly to create the pie chart.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The Second Pie Chart</a:t>
            </a:r>
            <a:r>
              <a:rPr lang="en-US" sz="1100">
                <a:solidFill>
                  <a:schemeClr val="dk1"/>
                </a:solidFill>
              </a:rPr>
              <a:t> </a:t>
            </a:r>
            <a:r>
              <a:rPr lang="en-US" sz="1100">
                <a:solidFill>
                  <a:schemeClr val="dk1"/>
                </a:solidFill>
              </a:rPr>
              <a:t>drawn</a:t>
            </a:r>
            <a:r>
              <a:rPr lang="en-US" sz="1100">
                <a:solidFill>
                  <a:schemeClr val="dk1"/>
                </a:solidFill>
              </a:rPr>
              <a:t> by plotly</a:t>
            </a:r>
            <a:endParaRPr sz="1100">
              <a:solidFill>
                <a:schemeClr val="dk1"/>
              </a:solidFill>
            </a:endParaRPr>
          </a:p>
        </p:txBody>
      </p:sp>
      <p:pic>
        <p:nvPicPr>
          <p:cNvPr id="440" name="Google Shape;440;p54"/>
          <p:cNvPicPr preferRelativeResize="0"/>
          <p:nvPr/>
        </p:nvPicPr>
        <p:blipFill>
          <a:blip r:embed="rId5">
            <a:alphaModFix/>
          </a:blip>
          <a:stretch>
            <a:fillRect/>
          </a:stretch>
        </p:blipFill>
        <p:spPr>
          <a:xfrm>
            <a:off x="380225" y="4442902"/>
            <a:ext cx="7586477" cy="1239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5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360">
                <a:solidFill>
                  <a:srgbClr val="0B49CB"/>
                </a:solidFill>
              </a:rPr>
              <a:t>Launch Site with Highest Launch Success Ratio</a:t>
            </a:r>
            <a:endParaRPr b="0" sz="3360" strike="noStrike">
              <a:solidFill>
                <a:srgbClr val="000000"/>
              </a:solidFill>
              <a:latin typeface="Arial"/>
              <a:ea typeface="Arial"/>
              <a:cs typeface="Arial"/>
              <a:sym typeface="Arial"/>
            </a:endParaRPr>
          </a:p>
        </p:txBody>
      </p:sp>
      <p:sp>
        <p:nvSpPr>
          <p:cNvPr id="446" name="Google Shape;446;p5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47" name="Google Shape;447;p55"/>
          <p:cNvPicPr preferRelativeResize="0"/>
          <p:nvPr/>
        </p:nvPicPr>
        <p:blipFill>
          <a:blip r:embed="rId4">
            <a:alphaModFix/>
          </a:blip>
          <a:stretch>
            <a:fillRect/>
          </a:stretch>
        </p:blipFill>
        <p:spPr>
          <a:xfrm>
            <a:off x="4117525" y="1365775"/>
            <a:ext cx="4244225" cy="4810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5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3360">
                <a:solidFill>
                  <a:srgbClr val="0B49CB"/>
                </a:solidFill>
              </a:rPr>
              <a:t> Payload Mass vs Launch Outcome by Size</a:t>
            </a:r>
            <a:endParaRPr b="0" sz="3360" strike="noStrike">
              <a:solidFill>
                <a:srgbClr val="000000"/>
              </a:solidFill>
              <a:latin typeface="Arial"/>
              <a:ea typeface="Arial"/>
              <a:cs typeface="Arial"/>
              <a:sym typeface="Arial"/>
            </a:endParaRPr>
          </a:p>
        </p:txBody>
      </p:sp>
      <p:sp>
        <p:nvSpPr>
          <p:cNvPr id="453" name="Google Shape;453;p5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54" name="Google Shape;454;p56"/>
          <p:cNvPicPr preferRelativeResize="0"/>
          <p:nvPr/>
        </p:nvPicPr>
        <p:blipFill>
          <a:blip r:embed="rId4">
            <a:alphaModFix/>
          </a:blip>
          <a:stretch>
            <a:fillRect/>
          </a:stretch>
        </p:blipFill>
        <p:spPr>
          <a:xfrm>
            <a:off x="1295400" y="1315800"/>
            <a:ext cx="9136631" cy="46336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57"/>
          <p:cNvSpPr/>
          <p:nvPr/>
        </p:nvSpPr>
        <p:spPr>
          <a:xfrm>
            <a:off x="748800" y="2529720"/>
            <a:ext cx="115668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lt1"/>
                </a:solidFill>
                <a:latin typeface="Calibri"/>
                <a:ea typeface="Calibri"/>
                <a:cs typeface="Calibri"/>
                <a:sym typeface="Calibri"/>
              </a:rPr>
              <a:t>Section 5</a:t>
            </a:r>
            <a:endParaRPr b="0" sz="1800"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3"/>
          <p:cNvSpPr txBox="1"/>
          <p:nvPr>
            <p:ph idx="12" type="sldNum"/>
          </p:nvPr>
        </p:nvSpPr>
        <p:spPr>
          <a:xfrm>
            <a:off x="9448920" y="6356520"/>
            <a:ext cx="274284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b="0" sz="1600" strike="noStrike">
              <a:solidFill>
                <a:srgbClr val="000000"/>
              </a:solidFill>
              <a:latin typeface="Times New Roman"/>
              <a:ea typeface="Times New Roman"/>
              <a:cs typeface="Times New Roman"/>
              <a:sym typeface="Times New Roman"/>
            </a:endParaRPr>
          </a:p>
        </p:txBody>
      </p:sp>
      <p:sp>
        <p:nvSpPr>
          <p:cNvPr id="71" name="Google Shape;71;p13"/>
          <p:cNvSpPr/>
          <p:nvPr/>
        </p:nvSpPr>
        <p:spPr>
          <a:xfrm>
            <a:off x="716040" y="2812680"/>
            <a:ext cx="115668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chemeClr val="lt1"/>
                </a:solidFill>
                <a:latin typeface="Calibri"/>
                <a:ea typeface="Calibri"/>
                <a:cs typeface="Calibri"/>
                <a:sym typeface="Calibri"/>
              </a:rPr>
              <a:t>Section 1</a:t>
            </a:r>
            <a:endParaRPr b="0" sz="1800"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5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Classification Accuracy</a:t>
            </a:r>
            <a:endParaRPr b="0" sz="3360" strike="noStrike">
              <a:solidFill>
                <a:srgbClr val="000000"/>
              </a:solidFill>
              <a:latin typeface="Arial"/>
              <a:ea typeface="Arial"/>
              <a:cs typeface="Arial"/>
              <a:sym typeface="Arial"/>
            </a:endParaRPr>
          </a:p>
        </p:txBody>
      </p:sp>
      <p:sp>
        <p:nvSpPr>
          <p:cNvPr id="465" name="Google Shape;465;p5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66" name="Google Shape;466;p58"/>
          <p:cNvPicPr preferRelativeResize="0"/>
          <p:nvPr/>
        </p:nvPicPr>
        <p:blipFill>
          <a:blip r:embed="rId4">
            <a:alphaModFix/>
          </a:blip>
          <a:stretch>
            <a:fillRect/>
          </a:stretch>
        </p:blipFill>
        <p:spPr>
          <a:xfrm>
            <a:off x="5715000" y="1937900"/>
            <a:ext cx="6051900" cy="3552074"/>
          </a:xfrm>
          <a:prstGeom prst="rect">
            <a:avLst/>
          </a:prstGeom>
          <a:noFill/>
          <a:ln>
            <a:noFill/>
          </a:ln>
        </p:spPr>
      </p:pic>
      <p:sp>
        <p:nvSpPr>
          <p:cNvPr id="467" name="Google Shape;467;p58"/>
          <p:cNvSpPr txBox="1"/>
          <p:nvPr/>
        </p:nvSpPr>
        <p:spPr>
          <a:xfrm>
            <a:off x="759725" y="2657375"/>
            <a:ext cx="4158000" cy="13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Summary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 bar chart will help you visualize and compare the performance of different classification models, while the output of the script will tell you which model achieved the highest classification accuracy.</a:t>
            </a:r>
            <a:endParaRPr sz="1100">
              <a:solidFill>
                <a:schemeClr val="dk1"/>
              </a:solidFill>
            </a:endParaRPr>
          </a:p>
          <a:p>
            <a:pPr indent="0" lvl="0" marL="0" rtl="0" algn="l">
              <a:lnSpc>
                <a:spcPct val="80000"/>
              </a:lnSpc>
              <a:spcBef>
                <a:spcPts val="1200"/>
              </a:spcBef>
              <a:spcAft>
                <a:spcPts val="0"/>
              </a:spcAft>
              <a:buNone/>
            </a:pPr>
            <a:r>
              <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5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Confusion Matrix</a:t>
            </a:r>
            <a:endParaRPr b="0" sz="3360" strike="noStrike">
              <a:solidFill>
                <a:srgbClr val="000000"/>
              </a:solidFill>
              <a:latin typeface="Arial"/>
              <a:ea typeface="Arial"/>
              <a:cs typeface="Arial"/>
              <a:sym typeface="Arial"/>
            </a:endParaRPr>
          </a:p>
        </p:txBody>
      </p:sp>
      <p:sp>
        <p:nvSpPr>
          <p:cNvPr id="473" name="Google Shape;473;p5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74" name="Google Shape;474;p59"/>
          <p:cNvPicPr preferRelativeResize="0"/>
          <p:nvPr/>
        </p:nvPicPr>
        <p:blipFill>
          <a:blip r:embed="rId4">
            <a:alphaModFix/>
          </a:blip>
          <a:stretch>
            <a:fillRect/>
          </a:stretch>
        </p:blipFill>
        <p:spPr>
          <a:xfrm>
            <a:off x="6493450" y="1349200"/>
            <a:ext cx="5149199" cy="3090675"/>
          </a:xfrm>
          <a:prstGeom prst="rect">
            <a:avLst/>
          </a:prstGeom>
          <a:noFill/>
          <a:ln>
            <a:noFill/>
          </a:ln>
        </p:spPr>
      </p:pic>
      <p:pic>
        <p:nvPicPr>
          <p:cNvPr id="475" name="Google Shape;475;p59"/>
          <p:cNvPicPr preferRelativeResize="0"/>
          <p:nvPr/>
        </p:nvPicPr>
        <p:blipFill>
          <a:blip r:embed="rId5">
            <a:alphaModFix/>
          </a:blip>
          <a:stretch>
            <a:fillRect/>
          </a:stretch>
        </p:blipFill>
        <p:spPr>
          <a:xfrm>
            <a:off x="457200" y="1630500"/>
            <a:ext cx="5293001" cy="4000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60"/>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Confusion Matrix - Explanation</a:t>
            </a:r>
            <a:endParaRPr b="0" sz="3360" strike="noStrike">
              <a:solidFill>
                <a:srgbClr val="000000"/>
              </a:solidFill>
              <a:latin typeface="Arial"/>
              <a:ea typeface="Arial"/>
              <a:cs typeface="Arial"/>
              <a:sym typeface="Arial"/>
            </a:endParaRPr>
          </a:p>
        </p:txBody>
      </p:sp>
      <p:sp>
        <p:nvSpPr>
          <p:cNvPr id="481" name="Google Shape;481;p60"/>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482" name="Google Shape;482;p60"/>
          <p:cNvSpPr txBox="1"/>
          <p:nvPr/>
        </p:nvSpPr>
        <p:spPr>
          <a:xfrm>
            <a:off x="569600" y="1354900"/>
            <a:ext cx="11209800" cy="47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Explanation: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Confusion Matrix</a:t>
            </a:r>
            <a:r>
              <a:rPr lang="en-US" sz="1100">
                <a:solidFill>
                  <a:schemeClr val="dk1"/>
                </a:solidFill>
              </a:rPr>
              <a:t>: This matrix is a summary of prediction results on a classification problem. It compares the predicted labels to the true labels and is used to evaluate the performance of a classification model.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Matrix Layout</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True Positives (TP)</a:t>
            </a:r>
            <a:r>
              <a:rPr lang="en-US" sz="1100">
                <a:solidFill>
                  <a:schemeClr val="dk1"/>
                </a:solidFill>
              </a:rPr>
              <a:t>: The number of correct predictions that an instance is positive.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True Negatives (TN)</a:t>
            </a:r>
            <a:r>
              <a:rPr lang="en-US" sz="1100">
                <a:solidFill>
                  <a:schemeClr val="dk1"/>
                </a:solidFill>
              </a:rPr>
              <a:t>: The number of correct predictions that an instance is negative.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False Positives (FP)</a:t>
            </a:r>
            <a:r>
              <a:rPr lang="en-US" sz="1100">
                <a:solidFill>
                  <a:schemeClr val="dk1"/>
                </a:solidFill>
              </a:rPr>
              <a:t>: The number of incorrect predictions that an instance is positive.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False Negatives (FN)</a:t>
            </a:r>
            <a:r>
              <a:rPr lang="en-US" sz="1100">
                <a:solidFill>
                  <a:schemeClr val="dk1"/>
                </a:solidFill>
              </a:rPr>
              <a:t>: The number of incorrect predictions that an instance is negative.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Matrix Interpretation</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diagonal values (TP and TN) show correct classifications.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off-diagonal values (FP and FN) indicate misclassifications.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Metrics Derived from Confusion Matrix</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Accuracy</a:t>
            </a:r>
            <a:r>
              <a:rPr lang="en-US" sz="1100">
                <a:solidFill>
                  <a:schemeClr val="dk1"/>
                </a:solidFill>
              </a:rPr>
              <a:t>: TP+TNTP+TN+FP+FN\frac{TP + TN}{TP + TN + FP + FN}TP+TN+FP+FNTP+TN​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Precision</a:t>
            </a:r>
            <a:r>
              <a:rPr lang="en-US" sz="1100">
                <a:solidFill>
                  <a:schemeClr val="dk1"/>
                </a:solidFill>
              </a:rPr>
              <a:t>: TPTP+FP\frac{TP}{TP + FP}TP+FPTP​</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Recall</a:t>
            </a:r>
            <a:r>
              <a:rPr lang="en-US" sz="1100">
                <a:solidFill>
                  <a:schemeClr val="dk1"/>
                </a:solidFill>
              </a:rPr>
              <a:t>: TPTP+FN\frac{TP}{TP + FN}TP+FNTP​</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F1 Score</a:t>
            </a:r>
            <a:r>
              <a:rPr lang="en-US" sz="1100">
                <a:solidFill>
                  <a:schemeClr val="dk1"/>
                </a:solidFill>
              </a:rPr>
              <a:t>: 2×Precision×RecallPrecision+Recall2 \times \frac{\text{Precision} \times \text{Recall}}{\text{Precision} + \text{Recall}}2×Precision+RecallPrecision×Recall​</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Summary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 confusion matrix provides detailed insights into the performance of your best model. It allows you to see not only the number of correct and incorrect predictions but also how those predictions are distributed among the different classes. This helps in understanding the model's behavior, especially in cases where there might be class imbalances or specific types of errors that need to be addressed.</a:t>
            </a:r>
            <a:endParaRPr sz="1100">
              <a:solidFill>
                <a:schemeClr val="dk1"/>
              </a:solidFill>
            </a:endParaRPr>
          </a:p>
          <a:p>
            <a:pPr indent="0" lvl="0" marL="0" rtl="0" algn="l">
              <a:lnSpc>
                <a:spcPct val="80000"/>
              </a:lnSpc>
              <a:spcBef>
                <a:spcPts val="120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61"/>
          <p:cNvSpPr txBox="1"/>
          <p:nvPr>
            <p:ph idx="4294967295" type="body"/>
          </p:nvPr>
        </p:nvSpPr>
        <p:spPr>
          <a:xfrm>
            <a:off x="770050" y="1412625"/>
            <a:ext cx="11100600" cy="4744800"/>
          </a:xfrm>
          <a:prstGeom prst="rect">
            <a:avLst/>
          </a:prstGeom>
          <a:noFill/>
          <a:ln>
            <a:noFill/>
          </a:ln>
        </p:spPr>
        <p:txBody>
          <a:bodyPr anchorCtr="0" anchor="t" bIns="45000" lIns="90000" spcFirstLastPara="1" rIns="90000" wrap="square" tIns="45000">
            <a:normAutofit/>
          </a:bodyPr>
          <a:lstStyle/>
          <a:p>
            <a:pPr indent="0" lvl="0" marL="0" rtl="0" algn="l">
              <a:lnSpc>
                <a:spcPct val="80000"/>
              </a:lnSpc>
              <a:spcBef>
                <a:spcPts val="0"/>
              </a:spcBef>
              <a:spcAft>
                <a:spcPts val="0"/>
              </a:spcAft>
              <a:buNone/>
            </a:pPr>
            <a:r>
              <a:rPr lang="en-US" sz="1000"/>
              <a:t>In this SpaceX Capstone Project, we undertook a comprehensive analysis to understand and predict the success of SpaceX launches. The project was structured into several key phases, each contributing to the overall goal of building a predictive model and visualizing the results effectively.</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1. Exploratory Data Analysis (EDA)</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Data </a:t>
            </a:r>
            <a:r>
              <a:rPr lang="en-US" sz="1000"/>
              <a:t>cleaning</a:t>
            </a:r>
            <a:r>
              <a:rPr lang="en-US" sz="1000"/>
              <a:t> and Preparation</a:t>
            </a:r>
            <a:endParaRPr sz="1000"/>
          </a:p>
          <a:p>
            <a:pPr indent="0" lvl="0" marL="0" rtl="0" algn="l">
              <a:lnSpc>
                <a:spcPct val="80000"/>
              </a:lnSpc>
              <a:spcBef>
                <a:spcPts val="0"/>
              </a:spcBef>
              <a:spcAft>
                <a:spcPts val="0"/>
              </a:spcAft>
              <a:buNone/>
            </a:pPr>
            <a:r>
              <a:rPr lang="en-US" sz="1000"/>
              <a:t>             Visualisation </a:t>
            </a:r>
            <a:endParaRPr sz="1000"/>
          </a:p>
          <a:p>
            <a:pPr indent="0" lvl="0" marL="0" rtl="0" algn="l">
              <a:lnSpc>
                <a:spcPct val="80000"/>
              </a:lnSpc>
              <a:spcBef>
                <a:spcPts val="0"/>
              </a:spcBef>
              <a:spcAft>
                <a:spcPts val="0"/>
              </a:spcAft>
              <a:buNone/>
            </a:pPr>
            <a:r>
              <a:rPr lang="en-US" sz="1000"/>
              <a:t>             Correlation Analysis </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2. Predictive Modelling</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Model Building</a:t>
            </a:r>
            <a:endParaRPr sz="1000"/>
          </a:p>
          <a:p>
            <a:pPr indent="0" lvl="0" marL="0" rtl="0" algn="l">
              <a:lnSpc>
                <a:spcPct val="80000"/>
              </a:lnSpc>
              <a:spcBef>
                <a:spcPts val="0"/>
              </a:spcBef>
              <a:spcAft>
                <a:spcPts val="0"/>
              </a:spcAft>
              <a:buNone/>
            </a:pPr>
            <a:r>
              <a:rPr lang="en-US" sz="1000"/>
              <a:t>	Hyperparameter Tuning</a:t>
            </a:r>
            <a:endParaRPr sz="1000"/>
          </a:p>
          <a:p>
            <a:pPr indent="0" lvl="0" marL="0" rtl="0" algn="l">
              <a:lnSpc>
                <a:spcPct val="80000"/>
              </a:lnSpc>
              <a:spcBef>
                <a:spcPts val="0"/>
              </a:spcBef>
              <a:spcAft>
                <a:spcPts val="0"/>
              </a:spcAft>
              <a:buNone/>
            </a:pPr>
            <a:r>
              <a:rPr lang="en-US" sz="1000"/>
              <a:t>	Model Evaluation</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3. Model Visualisation </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Accuracy Comparison</a:t>
            </a:r>
            <a:endParaRPr sz="1000"/>
          </a:p>
          <a:p>
            <a:pPr indent="0" lvl="0" marL="0" rtl="0" algn="l">
              <a:lnSpc>
                <a:spcPct val="80000"/>
              </a:lnSpc>
              <a:spcBef>
                <a:spcPts val="0"/>
              </a:spcBef>
              <a:spcAft>
                <a:spcPts val="0"/>
              </a:spcAft>
              <a:buNone/>
            </a:pPr>
            <a:r>
              <a:rPr lang="en-US" sz="1000"/>
              <a:t>	Confusion Matrix</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4. Interactive Dashboards</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Launch Site Maps</a:t>
            </a:r>
            <a:endParaRPr sz="1000"/>
          </a:p>
          <a:p>
            <a:pPr indent="0" lvl="0" marL="0" rtl="0" algn="l">
              <a:lnSpc>
                <a:spcPct val="80000"/>
              </a:lnSpc>
              <a:spcBef>
                <a:spcPts val="0"/>
              </a:spcBef>
              <a:spcAft>
                <a:spcPts val="0"/>
              </a:spcAft>
              <a:buNone/>
            </a:pPr>
            <a:r>
              <a:rPr lang="en-US" sz="1000"/>
              <a:t>	Payload vs Launch Outcome</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5. SQL Analysis</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Unique Launch Sites</a:t>
            </a:r>
            <a:endParaRPr sz="1000"/>
          </a:p>
          <a:p>
            <a:pPr indent="0" lvl="0" marL="0" rtl="0" algn="l">
              <a:lnSpc>
                <a:spcPct val="80000"/>
              </a:lnSpc>
              <a:spcBef>
                <a:spcPts val="0"/>
              </a:spcBef>
              <a:spcAft>
                <a:spcPts val="0"/>
              </a:spcAft>
              <a:buNone/>
            </a:pPr>
            <a:r>
              <a:rPr lang="en-US" sz="1000"/>
              <a:t>	Successful Landings</a:t>
            </a:r>
            <a:endParaRPr sz="1000"/>
          </a:p>
          <a:p>
            <a:pPr indent="0" lvl="0" marL="0" rtl="0" algn="l">
              <a:lnSpc>
                <a:spcPct val="80000"/>
              </a:lnSpc>
              <a:spcBef>
                <a:spcPts val="0"/>
              </a:spcBef>
              <a:spcAft>
                <a:spcPts val="0"/>
              </a:spcAft>
              <a:buNone/>
            </a:pPr>
            <a:r>
              <a:rPr lang="en-US" sz="1000"/>
              <a:t>	Launch Statistics</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6. Final Insights </a:t>
            </a:r>
            <a:endParaRPr sz="1000"/>
          </a:p>
          <a:p>
            <a:pPr indent="0" lvl="0" marL="0" rtl="0" algn="l">
              <a:lnSpc>
                <a:spcPct val="80000"/>
              </a:lnSpc>
              <a:spcBef>
                <a:spcPts val="0"/>
              </a:spcBef>
              <a:spcAft>
                <a:spcPts val="0"/>
              </a:spcAft>
              <a:buNone/>
            </a:pPr>
            <a:r>
              <a:t/>
            </a:r>
            <a:endParaRPr sz="1000"/>
          </a:p>
          <a:p>
            <a:pPr indent="0" lvl="0" marL="0" rtl="0" algn="l">
              <a:lnSpc>
                <a:spcPct val="80000"/>
              </a:lnSpc>
              <a:spcBef>
                <a:spcPts val="0"/>
              </a:spcBef>
              <a:spcAft>
                <a:spcPts val="0"/>
              </a:spcAft>
              <a:buNone/>
            </a:pPr>
            <a:r>
              <a:rPr lang="en-US" sz="1000"/>
              <a:t>	Launch Success Factors</a:t>
            </a:r>
            <a:endParaRPr sz="1000"/>
          </a:p>
          <a:p>
            <a:pPr indent="0" lvl="0" marL="0" rtl="0" algn="l">
              <a:lnSpc>
                <a:spcPct val="80000"/>
              </a:lnSpc>
              <a:spcBef>
                <a:spcPts val="0"/>
              </a:spcBef>
              <a:spcAft>
                <a:spcPts val="0"/>
              </a:spcAft>
              <a:buNone/>
            </a:pPr>
            <a:r>
              <a:rPr lang="en-US" sz="1000"/>
              <a:t>	Model Effectiveness</a:t>
            </a:r>
            <a:endParaRPr sz="1000"/>
          </a:p>
          <a:p>
            <a:pPr indent="0" lvl="0" marL="0" rtl="0" algn="l">
              <a:lnSpc>
                <a:spcPct val="80000"/>
              </a:lnSpc>
              <a:spcBef>
                <a:spcPts val="0"/>
              </a:spcBef>
              <a:spcAft>
                <a:spcPts val="0"/>
              </a:spcAft>
              <a:buNone/>
            </a:pPr>
            <a:r>
              <a:rPr lang="en-US" sz="1000"/>
              <a:t>	Visual Analytics</a:t>
            </a:r>
            <a:endParaRPr sz="1000"/>
          </a:p>
        </p:txBody>
      </p:sp>
      <p:sp>
        <p:nvSpPr>
          <p:cNvPr id="488" name="Google Shape;488;p61"/>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360" strike="noStrike">
                <a:solidFill>
                  <a:srgbClr val="0B49CB"/>
                </a:solidFill>
                <a:latin typeface="Arial"/>
                <a:ea typeface="Arial"/>
                <a:cs typeface="Arial"/>
                <a:sym typeface="Arial"/>
              </a:rPr>
              <a:t>Conclusions</a:t>
            </a:r>
            <a:endParaRPr b="0" sz="3360" strike="noStrike">
              <a:solidFill>
                <a:srgbClr val="000000"/>
              </a:solidFill>
              <a:latin typeface="Arial"/>
              <a:ea typeface="Arial"/>
              <a:cs typeface="Arial"/>
              <a:sym typeface="Arial"/>
            </a:endParaRPr>
          </a:p>
        </p:txBody>
      </p:sp>
      <p:sp>
        <p:nvSpPr>
          <p:cNvPr id="489" name="Google Shape;489;p6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62"/>
          <p:cNvSpPr txBox="1"/>
          <p:nvPr>
            <p:ph idx="4294967295" type="body"/>
          </p:nvPr>
        </p:nvSpPr>
        <p:spPr>
          <a:xfrm>
            <a:off x="770040" y="1848025"/>
            <a:ext cx="10515300" cy="4350900"/>
          </a:xfrm>
          <a:prstGeom prst="rect">
            <a:avLst/>
          </a:prstGeom>
          <a:noFill/>
          <a:ln>
            <a:noFill/>
          </a:ln>
        </p:spPr>
        <p:txBody>
          <a:bodyPr anchorCtr="0" anchor="t" bIns="45000" lIns="90000" spcFirstLastPara="1" rIns="90000" wrap="square" tIns="45000">
            <a:normAutofit fontScale="25000" lnSpcReduction="20000"/>
          </a:bodyPr>
          <a:lstStyle/>
          <a:p>
            <a:pPr indent="0" lvl="0" marL="0" marR="0" rtl="0" algn="l">
              <a:lnSpc>
                <a:spcPct val="100000"/>
              </a:lnSpc>
              <a:spcBef>
                <a:spcPts val="0"/>
              </a:spcBef>
              <a:spcAft>
                <a:spcPts val="0"/>
              </a:spcAft>
              <a:buClr>
                <a:srgbClr val="292929"/>
              </a:buClr>
              <a:buSzPct val="52380"/>
              <a:buFont typeface="Arial"/>
              <a:buNone/>
            </a:pPr>
            <a:r>
              <a:rPr b="1" lang="en-US" sz="4200">
                <a:solidFill>
                  <a:srgbClr val="BF9000"/>
                </a:solidFill>
              </a:rPr>
              <a:t>Univariate Analysis (code snippet)</a:t>
            </a:r>
            <a:endParaRPr b="1" sz="4200">
              <a:solidFill>
                <a:srgbClr val="BF9000"/>
              </a:solidFill>
            </a:endParaRPr>
          </a:p>
          <a:p>
            <a:pPr indent="0" lvl="0" marL="0" marR="0" rtl="0" algn="l">
              <a:lnSpc>
                <a:spcPct val="100000"/>
              </a:lnSpc>
              <a:spcBef>
                <a:spcPts val="0"/>
              </a:spcBef>
              <a:spcAft>
                <a:spcPts val="0"/>
              </a:spcAft>
              <a:buClr>
                <a:srgbClr val="292929"/>
              </a:buClr>
              <a:buSzPct val="52380"/>
              <a:buFont typeface="Arial"/>
              <a:buNone/>
            </a:pPr>
            <a:r>
              <a:t/>
            </a:r>
            <a:endParaRPr sz="4200">
              <a:solidFill>
                <a:srgbClr val="292929"/>
              </a:solidFill>
            </a:endParaRPr>
          </a:p>
          <a:p>
            <a:pPr indent="0" lvl="0" marL="0" marR="0" rtl="0" algn="l">
              <a:lnSpc>
                <a:spcPct val="100000"/>
              </a:lnSpc>
              <a:spcBef>
                <a:spcPts val="0"/>
              </a:spcBef>
              <a:spcAft>
                <a:spcPts val="0"/>
              </a:spcAft>
              <a:buClr>
                <a:srgbClr val="292929"/>
              </a:buClr>
              <a:buSzPct val="52380"/>
              <a:buFont typeface="Arial"/>
              <a:buNone/>
            </a:pPr>
            <a:r>
              <a:rPr lang="en-US" sz="4200">
                <a:solidFill>
                  <a:srgbClr val="292929"/>
                </a:solidFill>
              </a:rPr>
              <a:t>Histogram of PayloadMass:</a:t>
            </a:r>
            <a:endParaRPr sz="4200">
              <a:solidFill>
                <a:srgbClr val="292929"/>
              </a:solidFill>
            </a:endParaRPr>
          </a:p>
          <a:p>
            <a:pPr indent="0" lvl="0" marL="0" marR="0" rtl="0" algn="l">
              <a:lnSpc>
                <a:spcPct val="100000"/>
              </a:lnSpc>
              <a:spcBef>
                <a:spcPts val="0"/>
              </a:spcBef>
              <a:spcAft>
                <a:spcPts val="0"/>
              </a:spcAft>
              <a:buClr>
                <a:srgbClr val="292929"/>
              </a:buClr>
              <a:buSzPct val="52380"/>
              <a:buFont typeface="Arial"/>
              <a:buNone/>
            </a:pPr>
            <a:r>
              <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import seaborn as sns</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import matplotlib.pyplot as plt</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import pandas as pd</a:t>
            </a:r>
            <a:endParaRPr sz="4200">
              <a:solidFill>
                <a:srgbClr val="292929"/>
              </a:solidFill>
            </a:endParaRPr>
          </a:p>
          <a:p>
            <a:pPr indent="0" lvl="0" marL="0" rtl="0" algn="l">
              <a:spcBef>
                <a:spcPts val="0"/>
              </a:spcBef>
              <a:spcAft>
                <a:spcPts val="0"/>
              </a:spcAft>
              <a:buClr>
                <a:schemeClr val="dk1"/>
              </a:buClr>
              <a:buSzPct val="26190"/>
              <a:buFont typeface="Arial"/>
              <a:buNone/>
            </a:pPr>
            <a:r>
              <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df=pd.read_csv('./dataset_part_1.csv')</a:t>
            </a:r>
            <a:endParaRPr sz="4200">
              <a:solidFill>
                <a:srgbClr val="292929"/>
              </a:solidFill>
            </a:endParaRPr>
          </a:p>
          <a:p>
            <a:pPr indent="0" lvl="0" marL="0" rtl="0" algn="l">
              <a:spcBef>
                <a:spcPts val="0"/>
              </a:spcBef>
              <a:spcAft>
                <a:spcPts val="0"/>
              </a:spcAft>
              <a:buClr>
                <a:schemeClr val="dk1"/>
              </a:buClr>
              <a:buSzPct val="26190"/>
              <a:buFont typeface="Arial"/>
              <a:buNone/>
            </a:pPr>
            <a:r>
              <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sns.histplot(df['PayloadMass'], kde=True)</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plt.title('Distribution of Payload Mass')</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plt.xlabel('Payload Mass (kg)')</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plt.ylabel('Frequency')</a:t>
            </a:r>
            <a:endParaRPr sz="4200">
              <a:solidFill>
                <a:srgbClr val="292929"/>
              </a:solidFill>
            </a:endParaRPr>
          </a:p>
          <a:p>
            <a:pPr indent="0" lvl="0" marL="0" rtl="0" algn="l">
              <a:spcBef>
                <a:spcPts val="0"/>
              </a:spcBef>
              <a:spcAft>
                <a:spcPts val="0"/>
              </a:spcAft>
              <a:buClr>
                <a:schemeClr val="dk1"/>
              </a:buClr>
              <a:buSzPct val="26190"/>
              <a:buFont typeface="Arial"/>
              <a:buNone/>
            </a:pPr>
            <a:r>
              <a:rPr lang="en-US" sz="4200">
                <a:solidFill>
                  <a:srgbClr val="292929"/>
                </a:solidFill>
              </a:rPr>
              <a:t>plt.show()</a:t>
            </a:r>
            <a:endParaRPr sz="4200">
              <a:solidFill>
                <a:srgbClr val="292929"/>
              </a:solidFill>
            </a:endParaRPr>
          </a:p>
          <a:p>
            <a:pPr indent="0" lvl="0" marL="0" rtl="0" algn="l">
              <a:spcBef>
                <a:spcPts val="0"/>
              </a:spcBef>
              <a:spcAft>
                <a:spcPts val="0"/>
              </a:spcAft>
              <a:buClr>
                <a:schemeClr val="dk1"/>
              </a:buClr>
              <a:buSzPct val="61111"/>
              <a:buFont typeface="Arial"/>
              <a:buNone/>
            </a:pPr>
            <a:r>
              <a:t/>
            </a:r>
            <a:endParaRPr>
              <a:solidFill>
                <a:srgbClr val="292929"/>
              </a:solidFill>
            </a:endParaRPr>
          </a:p>
          <a:p>
            <a:pPr indent="0" lvl="0" marL="0" marR="0" rtl="0" algn="l">
              <a:lnSpc>
                <a:spcPct val="100000"/>
              </a:lnSpc>
              <a:spcBef>
                <a:spcPts val="0"/>
              </a:spcBef>
              <a:spcAft>
                <a:spcPts val="0"/>
              </a:spcAft>
              <a:buClr>
                <a:srgbClr val="292929"/>
              </a:buClr>
              <a:buSzPct val="122222"/>
              <a:buFont typeface="Arial"/>
              <a:buNone/>
            </a:pPr>
            <a:r>
              <a:t/>
            </a:r>
            <a:endParaRPr>
              <a:solidFill>
                <a:srgbClr val="292929"/>
              </a:solidFill>
            </a:endParaRPr>
          </a:p>
          <a:p>
            <a:pPr indent="0" lvl="0" marL="0" marR="0" rtl="0" algn="l">
              <a:lnSpc>
                <a:spcPct val="100000"/>
              </a:lnSpc>
              <a:spcBef>
                <a:spcPts val="0"/>
              </a:spcBef>
              <a:spcAft>
                <a:spcPts val="0"/>
              </a:spcAft>
              <a:buClr>
                <a:srgbClr val="292929"/>
              </a:buClr>
              <a:buSzPct val="122222"/>
              <a:buFont typeface="Arial"/>
              <a:buNone/>
            </a:pPr>
            <a:r>
              <a:t/>
            </a:r>
            <a:endParaRPr>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df['Success'] = df['Outcome'].apply(lambda x: 1 if 'None' not in x else 0)</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plt.figure(figsize=(10, 6))</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sns.boxplot(x='Success', y='PayloadMass', data=df) </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plt.xlabel('Success') plt.ylabel('Payload Mass (kg)') </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plt.title('Boxplot of Payload Mass by Launch Success') </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rPr lang="en-US" sz="4250">
                <a:solidFill>
                  <a:srgbClr val="292929"/>
                </a:solidFill>
              </a:rPr>
              <a:t>plt.show()</a:t>
            </a:r>
            <a:endParaRPr sz="42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rPr lang="en-US" sz="2100">
                <a:solidFill>
                  <a:srgbClr val="292929"/>
                </a:solidFill>
              </a:rPr>
              <a:t>spacex-data-collection jupyter note book on github:</a:t>
            </a:r>
            <a:endParaRPr sz="21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t/>
            </a:r>
            <a:endParaRPr sz="12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rPr lang="en-US" sz="1200">
                <a:solidFill>
                  <a:srgbClr val="292929"/>
                </a:solidFill>
              </a:rPr>
              <a:t>URL: https://github.com/sandorvas/applied-data-science-capstone/blob/main/jupyter-labs-spacex-data-collection-api.ipynb</a:t>
            </a:r>
            <a:endParaRPr sz="1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496" name="Google Shape;496;p6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a:t>
            </a:r>
            <a:endParaRPr b="0" sz="3360" strike="noStrike">
              <a:solidFill>
                <a:srgbClr val="000000"/>
              </a:solidFill>
              <a:latin typeface="Arial"/>
              <a:ea typeface="Arial"/>
              <a:cs typeface="Arial"/>
              <a:sym typeface="Arial"/>
            </a:endParaRPr>
          </a:p>
        </p:txBody>
      </p:sp>
      <p:sp>
        <p:nvSpPr>
          <p:cNvPr id="497" name="Google Shape;497;p6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98" name="Google Shape;498;p62"/>
          <p:cNvPicPr preferRelativeResize="0"/>
          <p:nvPr/>
        </p:nvPicPr>
        <p:blipFill>
          <a:blip r:embed="rId4">
            <a:alphaModFix/>
          </a:blip>
          <a:stretch>
            <a:fillRect/>
          </a:stretch>
        </p:blipFill>
        <p:spPr>
          <a:xfrm>
            <a:off x="6313400" y="1872600"/>
            <a:ext cx="2074825" cy="1662800"/>
          </a:xfrm>
          <a:prstGeom prst="rect">
            <a:avLst/>
          </a:prstGeom>
          <a:noFill/>
          <a:ln>
            <a:noFill/>
          </a:ln>
        </p:spPr>
      </p:pic>
      <p:pic>
        <p:nvPicPr>
          <p:cNvPr id="499" name="Google Shape;499;p62"/>
          <p:cNvPicPr preferRelativeResize="0"/>
          <p:nvPr/>
        </p:nvPicPr>
        <p:blipFill>
          <a:blip r:embed="rId5">
            <a:alphaModFix/>
          </a:blip>
          <a:stretch>
            <a:fillRect/>
          </a:stretch>
        </p:blipFill>
        <p:spPr>
          <a:xfrm>
            <a:off x="6313394" y="3725200"/>
            <a:ext cx="2917274" cy="1840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63"/>
          <p:cNvSpPr txBox="1"/>
          <p:nvPr>
            <p:ph idx="4294967295" type="body"/>
          </p:nvPr>
        </p:nvSpPr>
        <p:spPr>
          <a:xfrm>
            <a:off x="770040" y="1848025"/>
            <a:ext cx="10515300" cy="4350900"/>
          </a:xfrm>
          <a:prstGeom prst="rect">
            <a:avLst/>
          </a:prstGeom>
          <a:noFill/>
          <a:ln>
            <a:noFill/>
          </a:ln>
        </p:spPr>
        <p:txBody>
          <a:bodyPr anchorCtr="0" anchor="t" bIns="45000" lIns="90000" spcFirstLastPara="1" rIns="90000" wrap="square" tIns="45000">
            <a:normAutofit fontScale="25000" lnSpcReduction="10000"/>
          </a:bodyPr>
          <a:lstStyle/>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rtl="0" algn="l">
              <a:spcBef>
                <a:spcPts val="0"/>
              </a:spcBef>
              <a:spcAft>
                <a:spcPts val="0"/>
              </a:spcAft>
              <a:buClr>
                <a:srgbClr val="292929"/>
              </a:buClr>
              <a:buSzPct val="52380"/>
              <a:buFont typeface="Arial"/>
              <a:buNone/>
            </a:pPr>
            <a:r>
              <a:rPr b="1" lang="en-US" sz="4200">
                <a:solidFill>
                  <a:srgbClr val="BF9000"/>
                </a:solidFill>
              </a:rPr>
              <a:t>Bivariate Analysis (code snippets)</a:t>
            </a:r>
            <a:endParaRPr b="1" sz="4200">
              <a:solidFill>
                <a:srgbClr val="BF9000"/>
              </a:solidFill>
            </a:endParaRPr>
          </a:p>
          <a:p>
            <a:pPr indent="0" lvl="0" marL="0" rtl="0" algn="l">
              <a:spcBef>
                <a:spcPts val="0"/>
              </a:spcBef>
              <a:spcAft>
                <a:spcPts val="0"/>
              </a:spcAft>
              <a:buClr>
                <a:srgbClr val="292929"/>
              </a:buClr>
              <a:buSzPct val="52380"/>
              <a:buFont typeface="Arial"/>
              <a:buNone/>
            </a:pPr>
            <a:r>
              <a:t/>
            </a:r>
            <a:endParaRPr sz="4200">
              <a:solidFill>
                <a:srgbClr val="292929"/>
              </a:solidFill>
            </a:endParaRPr>
          </a:p>
          <a:p>
            <a:pPr indent="0" lvl="0" marL="0" rtl="0" algn="l">
              <a:spcBef>
                <a:spcPts val="0"/>
              </a:spcBef>
              <a:spcAft>
                <a:spcPts val="0"/>
              </a:spcAft>
              <a:buClr>
                <a:srgbClr val="292929"/>
              </a:buClr>
              <a:buSzPct val="52380"/>
              <a:buFont typeface="Arial"/>
              <a:buNone/>
            </a:pPr>
            <a:r>
              <a:t/>
            </a:r>
            <a:endParaRPr sz="4200">
              <a:solidFill>
                <a:srgbClr val="292929"/>
              </a:solidFill>
            </a:endParaRPr>
          </a:p>
          <a:p>
            <a:pPr indent="0" lvl="0" marL="0" rtl="0" algn="l">
              <a:spcBef>
                <a:spcPts val="0"/>
              </a:spcBef>
              <a:spcAft>
                <a:spcPts val="0"/>
              </a:spcAft>
              <a:buClr>
                <a:srgbClr val="292929"/>
              </a:buClr>
              <a:buSzPct val="52380"/>
              <a:buFont typeface="Arial"/>
              <a:buNone/>
            </a:pPr>
            <a:r>
              <a:t/>
            </a:r>
            <a:endParaRPr sz="4200">
              <a:solidFill>
                <a:srgbClr val="292929"/>
              </a:solidFill>
            </a:endParaRPr>
          </a:p>
          <a:p>
            <a:pPr indent="0" lvl="0" marL="0" rtl="0" algn="l">
              <a:spcBef>
                <a:spcPts val="0"/>
              </a:spcBef>
              <a:spcAft>
                <a:spcPts val="0"/>
              </a:spcAft>
              <a:buClr>
                <a:srgbClr val="292929"/>
              </a:buClr>
              <a:buSzPct val="55000"/>
              <a:buFont typeface="Arial"/>
              <a:buNone/>
            </a:pPr>
            <a:r>
              <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plt.figure(figsize=(10, 6))</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plt.scatter(df['PayloadMass'], df['Success'], alpha=0.5)</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plt.title('Payload Mass vs. Success Rate')</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plt.xlabel('Payload Mass (kg)')</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plt.ylabel('Success Rate')</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rgbClr val="292929"/>
                </a:solidFill>
              </a:rPr>
              <a:t>plt.show()</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rPr lang="en-US" sz="2100">
                <a:solidFill>
                  <a:srgbClr val="292929"/>
                </a:solidFill>
              </a:rPr>
              <a:t>spacex-data-collection jupyter note book on github:</a:t>
            </a:r>
            <a:endParaRPr sz="21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t/>
            </a:r>
            <a:endParaRPr sz="12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rPr lang="en-US" sz="1200">
                <a:solidFill>
                  <a:srgbClr val="292929"/>
                </a:solidFill>
              </a:rPr>
              <a:t>URL: https://github.com/sandorvas/applied-data-science-capstone/blob/main/jupyter-labs-spacex-data-collection-api.ipynb</a:t>
            </a:r>
            <a:endParaRPr sz="1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506" name="Google Shape;506;p63"/>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a:t>
            </a:r>
            <a:endParaRPr b="0" sz="3360" strike="noStrike">
              <a:solidFill>
                <a:srgbClr val="000000"/>
              </a:solidFill>
              <a:latin typeface="Arial"/>
              <a:ea typeface="Arial"/>
              <a:cs typeface="Arial"/>
              <a:sym typeface="Arial"/>
            </a:endParaRPr>
          </a:p>
        </p:txBody>
      </p:sp>
      <p:sp>
        <p:nvSpPr>
          <p:cNvPr id="507" name="Google Shape;507;p63"/>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08" name="Google Shape;508;p63"/>
          <p:cNvPicPr preferRelativeResize="0"/>
          <p:nvPr/>
        </p:nvPicPr>
        <p:blipFill>
          <a:blip r:embed="rId4">
            <a:alphaModFix/>
          </a:blip>
          <a:stretch>
            <a:fillRect/>
          </a:stretch>
        </p:blipFill>
        <p:spPr>
          <a:xfrm>
            <a:off x="4381500" y="2024063"/>
            <a:ext cx="5410200" cy="3419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64"/>
          <p:cNvSpPr txBox="1"/>
          <p:nvPr>
            <p:ph idx="4294967295" type="body"/>
          </p:nvPr>
        </p:nvSpPr>
        <p:spPr>
          <a:xfrm>
            <a:off x="770050" y="1401225"/>
            <a:ext cx="10941000" cy="4797600"/>
          </a:xfrm>
          <a:prstGeom prst="rect">
            <a:avLst/>
          </a:prstGeom>
          <a:noFill/>
          <a:ln>
            <a:noFill/>
          </a:ln>
        </p:spPr>
        <p:txBody>
          <a:bodyPr anchorCtr="0" anchor="t" bIns="45000" lIns="90000" spcFirstLastPara="1" rIns="90000" wrap="square" tIns="45000">
            <a:normAutofit fontScale="32500" lnSpcReduction="20000"/>
          </a:bodyPr>
          <a:lstStyle/>
          <a:p>
            <a:pPr indent="0" lvl="0" marL="0" marR="0" rtl="0" algn="l">
              <a:lnSpc>
                <a:spcPct val="100000"/>
              </a:lnSpc>
              <a:spcBef>
                <a:spcPts val="0"/>
              </a:spcBef>
              <a:spcAft>
                <a:spcPts val="0"/>
              </a:spcAft>
              <a:buClr>
                <a:srgbClr val="292929"/>
              </a:buClr>
              <a:buSzPct val="52380"/>
              <a:buFont typeface="Arial"/>
              <a:buNone/>
            </a:pPr>
            <a:r>
              <a:rPr b="1" lang="en-US" sz="4200">
                <a:solidFill>
                  <a:srgbClr val="BF9000"/>
                </a:solidFill>
              </a:rPr>
              <a:t>Bi</a:t>
            </a:r>
            <a:r>
              <a:rPr b="1" lang="en-US" sz="4200">
                <a:solidFill>
                  <a:srgbClr val="BF9000"/>
                </a:solidFill>
              </a:rPr>
              <a:t>variate Analysis (code snippets)</a:t>
            </a:r>
            <a:endParaRPr b="1" sz="4200">
              <a:solidFill>
                <a:srgbClr val="BF9000"/>
              </a:solidFill>
            </a:endParaRPr>
          </a:p>
          <a:p>
            <a:pPr indent="0" lvl="0" marL="0" marR="0" rtl="0" algn="l">
              <a:lnSpc>
                <a:spcPct val="100000"/>
              </a:lnSpc>
              <a:spcBef>
                <a:spcPts val="0"/>
              </a:spcBef>
              <a:spcAft>
                <a:spcPts val="0"/>
              </a:spcAft>
              <a:buClr>
                <a:srgbClr val="292929"/>
              </a:buClr>
              <a:buSzPct val="52380"/>
              <a:buFont typeface="Arial"/>
              <a:buNone/>
            </a:pPr>
            <a:r>
              <a:t/>
            </a:r>
            <a:endParaRPr sz="42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53658"/>
              <a:buFont typeface="Arial"/>
              <a:buNone/>
            </a:pPr>
            <a:r>
              <a:rPr lang="en-US" sz="4100">
                <a:solidFill>
                  <a:srgbClr val="292929"/>
                </a:solidFill>
              </a:rPr>
              <a:t>Pair Plot of Key Features</a:t>
            </a:r>
            <a:endParaRPr sz="4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rtl="0" algn="l">
              <a:spcBef>
                <a:spcPts val="0"/>
              </a:spcBef>
              <a:spcAft>
                <a:spcPts val="0"/>
              </a:spcAft>
              <a:buClr>
                <a:schemeClr val="dk1"/>
              </a:buClr>
              <a:buSzPct val="27500"/>
              <a:buFont typeface="Arial"/>
              <a:buNone/>
            </a:pPr>
            <a:r>
              <a:rPr lang="en-US" sz="4000">
                <a:solidFill>
                  <a:schemeClr val="dk1"/>
                </a:solidFill>
              </a:rPr>
              <a:t>Purpose: To visualize pairwise relationships between several key features.</a:t>
            </a:r>
            <a:endParaRPr sz="4000">
              <a:solidFill>
                <a:schemeClr val="dk1"/>
              </a:solidFill>
            </a:endParaRPr>
          </a:p>
          <a:p>
            <a:pPr indent="0" lvl="0" marL="0" rtl="0" algn="l">
              <a:spcBef>
                <a:spcPts val="0"/>
              </a:spcBef>
              <a:spcAft>
                <a:spcPts val="0"/>
              </a:spcAft>
              <a:buClr>
                <a:schemeClr val="dk1"/>
              </a:buClr>
              <a:buSzPct val="27500"/>
              <a:buFont typeface="Arial"/>
              <a:buNone/>
            </a:pPr>
            <a:r>
              <a:rPr lang="en-US" sz="4000">
                <a:solidFill>
                  <a:schemeClr val="dk1"/>
                </a:solidFill>
              </a:rPr>
              <a:t>Insight: Understand correlations between features like payload mass, </a:t>
            </a:r>
            <a:endParaRPr sz="4000">
              <a:solidFill>
                <a:schemeClr val="dk1"/>
              </a:solidFill>
            </a:endParaRPr>
          </a:p>
          <a:p>
            <a:pPr indent="0" lvl="0" marL="0" rtl="0" algn="l">
              <a:spcBef>
                <a:spcPts val="0"/>
              </a:spcBef>
              <a:spcAft>
                <a:spcPts val="0"/>
              </a:spcAft>
              <a:buClr>
                <a:schemeClr val="dk1"/>
              </a:buClr>
              <a:buSzPct val="27500"/>
              <a:buFont typeface="Arial"/>
              <a:buNone/>
            </a:pPr>
            <a:r>
              <a:rPr lang="en-US" sz="4000">
                <a:solidFill>
                  <a:schemeClr val="dk1"/>
                </a:solidFill>
              </a:rPr>
              <a:t>             flight number, and mission duration.</a:t>
            </a:r>
            <a:endParaRPr sz="4000">
              <a:solidFill>
                <a:schemeClr val="dk1"/>
              </a:solidFill>
            </a:endParaRPr>
          </a:p>
          <a:p>
            <a:pPr indent="0" lvl="0" marL="0" rtl="0" algn="l">
              <a:spcBef>
                <a:spcPts val="0"/>
              </a:spcBef>
              <a:spcAft>
                <a:spcPts val="0"/>
              </a:spcAft>
              <a:buClr>
                <a:schemeClr val="dk1"/>
              </a:buClr>
              <a:buSzPct val="27500"/>
              <a:buFont typeface="Arial"/>
              <a:buNone/>
            </a:pPr>
            <a:r>
              <a:t/>
            </a:r>
            <a:endParaRPr sz="4000">
              <a:solidFill>
                <a:schemeClr val="dk1"/>
              </a:solidFill>
            </a:endParaRPr>
          </a:p>
          <a:p>
            <a:pPr indent="0" lvl="0" marL="0" rtl="0" algn="l">
              <a:spcBef>
                <a:spcPts val="0"/>
              </a:spcBef>
              <a:spcAft>
                <a:spcPts val="0"/>
              </a:spcAft>
              <a:buClr>
                <a:schemeClr val="dk1"/>
              </a:buClr>
              <a:buSzPct val="27500"/>
              <a:buFont typeface="Arial"/>
              <a:buNone/>
            </a:pPr>
            <a:r>
              <a:rPr lang="en-US" sz="4000">
                <a:solidFill>
                  <a:schemeClr val="dk1"/>
                </a:solidFill>
              </a:rPr>
              <a:t>Code Snippet</a:t>
            </a:r>
            <a:endParaRPr sz="4000">
              <a:solidFill>
                <a:schemeClr val="dk1"/>
              </a:solidFill>
            </a:endParaRPr>
          </a:p>
          <a:p>
            <a:pPr indent="0" lvl="0" marL="0" marR="0" rtl="0" algn="l">
              <a:lnSpc>
                <a:spcPct val="100000"/>
              </a:lnSpc>
              <a:spcBef>
                <a:spcPts val="0"/>
              </a:spcBef>
              <a:spcAft>
                <a:spcPts val="0"/>
              </a:spcAft>
              <a:buClr>
                <a:srgbClr val="292929"/>
              </a:buClr>
              <a:buSzPct val="55000"/>
              <a:buFont typeface="Arial"/>
              <a:buNone/>
            </a:pPr>
            <a:r>
              <a:t/>
            </a:r>
            <a:endParaRPr sz="4000">
              <a:solidFill>
                <a:srgbClr val="292929"/>
              </a:solidFill>
            </a:endParaRPr>
          </a:p>
          <a:p>
            <a:pPr indent="0" lvl="0" marL="0" rtl="0" algn="l">
              <a:spcBef>
                <a:spcPts val="0"/>
              </a:spcBef>
              <a:spcAft>
                <a:spcPts val="0"/>
              </a:spcAft>
              <a:buClr>
                <a:schemeClr val="dk1"/>
              </a:buClr>
              <a:buSzPct val="25882"/>
              <a:buFont typeface="Arial"/>
              <a:buNone/>
            </a:pPr>
            <a:r>
              <a:rPr lang="en-US" sz="4250">
                <a:solidFill>
                  <a:srgbClr val="292929"/>
                </a:solidFill>
              </a:rPr>
              <a:t>plt.figure(figsize=(10, 8))</a:t>
            </a:r>
            <a:endParaRPr sz="4250">
              <a:solidFill>
                <a:srgbClr val="292929"/>
              </a:solidFill>
            </a:endParaRPr>
          </a:p>
          <a:p>
            <a:pPr indent="0" lvl="0" marL="0" rtl="0" algn="l">
              <a:spcBef>
                <a:spcPts val="0"/>
              </a:spcBef>
              <a:spcAft>
                <a:spcPts val="0"/>
              </a:spcAft>
              <a:buClr>
                <a:schemeClr val="dk1"/>
              </a:buClr>
              <a:buSzPct val="25882"/>
              <a:buFont typeface="Arial"/>
              <a:buNone/>
            </a:pPr>
            <a:r>
              <a:rPr lang="en-US" sz="4250">
                <a:solidFill>
                  <a:srgbClr val="292929"/>
                </a:solidFill>
              </a:rPr>
              <a:t>pair_plot = sns.pairplot(df[['PayloadMass', 'Success', 'FlightNumber']])</a:t>
            </a:r>
            <a:endParaRPr sz="4250">
              <a:solidFill>
                <a:srgbClr val="292929"/>
              </a:solidFill>
            </a:endParaRPr>
          </a:p>
          <a:p>
            <a:pPr indent="0" lvl="0" marL="0" rtl="0" algn="l">
              <a:spcBef>
                <a:spcPts val="0"/>
              </a:spcBef>
              <a:spcAft>
                <a:spcPts val="0"/>
              </a:spcAft>
              <a:buClr>
                <a:schemeClr val="dk1"/>
              </a:buClr>
              <a:buSzPct val="25882"/>
              <a:buFont typeface="Arial"/>
              <a:buNone/>
            </a:pPr>
            <a:r>
              <a:rPr lang="en-US" sz="4250">
                <a:solidFill>
                  <a:srgbClr val="292929"/>
                </a:solidFill>
              </a:rPr>
              <a:t>plt.suptitle('Pairwise Relationships of Key Features', y=1.02, fontsize=16)</a:t>
            </a:r>
            <a:endParaRPr sz="4250">
              <a:solidFill>
                <a:srgbClr val="292929"/>
              </a:solidFill>
            </a:endParaRPr>
          </a:p>
          <a:p>
            <a:pPr indent="0" lvl="0" marL="0" rtl="0" algn="l">
              <a:spcBef>
                <a:spcPts val="0"/>
              </a:spcBef>
              <a:spcAft>
                <a:spcPts val="0"/>
              </a:spcAft>
              <a:buClr>
                <a:schemeClr val="dk1"/>
              </a:buClr>
              <a:buSzPct val="25882"/>
              <a:buFont typeface="Arial"/>
              <a:buNone/>
            </a:pPr>
            <a:r>
              <a:rPr lang="en-US" sz="4250">
                <a:solidFill>
                  <a:srgbClr val="292929"/>
                </a:solidFill>
              </a:rPr>
              <a:t>plt.show()</a:t>
            </a:r>
            <a:endParaRPr sz="4250">
              <a:solidFill>
                <a:srgbClr val="292929"/>
              </a:solidFill>
            </a:endParaRPr>
          </a:p>
          <a:p>
            <a:pPr indent="0" lvl="0" marL="0" rtl="0" algn="l">
              <a:spcBef>
                <a:spcPts val="0"/>
              </a:spcBef>
              <a:spcAft>
                <a:spcPts val="0"/>
              </a:spcAft>
              <a:buClr>
                <a:schemeClr val="dk1"/>
              </a:buClr>
              <a:buSzPct val="25882"/>
              <a:buFont typeface="Arial"/>
              <a:buNone/>
            </a:pPr>
            <a:r>
              <a:t/>
            </a:r>
            <a:endParaRPr sz="4250">
              <a:solidFill>
                <a:srgbClr val="292929"/>
              </a:solidFill>
            </a:endParaRPr>
          </a:p>
          <a:p>
            <a:pPr indent="0" lvl="0" marL="0" marR="0" rtl="0" algn="l">
              <a:lnSpc>
                <a:spcPct val="100000"/>
              </a:lnSpc>
              <a:spcBef>
                <a:spcPts val="0"/>
              </a:spcBef>
              <a:spcAft>
                <a:spcPts val="0"/>
              </a:spcAft>
              <a:buClr>
                <a:srgbClr val="292929"/>
              </a:buClr>
              <a:buSzPct val="51764"/>
              <a:buFont typeface="Arial"/>
              <a:buNone/>
            </a:pPr>
            <a:r>
              <a:t/>
            </a:r>
            <a:endParaRPr sz="42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rPr lang="en-US" sz="2100">
                <a:solidFill>
                  <a:srgbClr val="292929"/>
                </a:solidFill>
              </a:rPr>
              <a:t>spacex-data-collection jupyter note book on github:</a:t>
            </a:r>
            <a:endParaRPr sz="21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t/>
            </a:r>
            <a:endParaRPr sz="12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rPr lang="en-US" sz="1200">
                <a:solidFill>
                  <a:srgbClr val="292929"/>
                </a:solidFill>
              </a:rPr>
              <a:t>URL: https://github.com/sandorvas/applied-data-science-capstone/blob/main/jupyter-labs-spacex-data-collection-api.ipynb</a:t>
            </a:r>
            <a:endParaRPr sz="1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515" name="Google Shape;515;p64"/>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t>
            </a:r>
            <a:r>
              <a:rPr lang="en-US" sz="3360">
                <a:solidFill>
                  <a:srgbClr val="0B49CB"/>
                </a:solidFill>
              </a:rPr>
              <a:t>A (continue)</a:t>
            </a:r>
            <a:endParaRPr b="0" sz="3360" strike="noStrike">
              <a:solidFill>
                <a:srgbClr val="000000"/>
              </a:solidFill>
              <a:latin typeface="Arial"/>
              <a:ea typeface="Arial"/>
              <a:cs typeface="Arial"/>
              <a:sym typeface="Arial"/>
            </a:endParaRPr>
          </a:p>
        </p:txBody>
      </p:sp>
      <p:sp>
        <p:nvSpPr>
          <p:cNvPr id="516" name="Google Shape;516;p64"/>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17" name="Google Shape;517;p64"/>
          <p:cNvPicPr preferRelativeResize="0"/>
          <p:nvPr/>
        </p:nvPicPr>
        <p:blipFill>
          <a:blip r:embed="rId4">
            <a:alphaModFix/>
          </a:blip>
          <a:stretch>
            <a:fillRect/>
          </a:stretch>
        </p:blipFill>
        <p:spPr>
          <a:xfrm>
            <a:off x="6814100" y="1489023"/>
            <a:ext cx="4566524" cy="46063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65"/>
          <p:cNvSpPr txBox="1"/>
          <p:nvPr>
            <p:ph idx="4294967295" type="body"/>
          </p:nvPr>
        </p:nvSpPr>
        <p:spPr>
          <a:xfrm>
            <a:off x="770050" y="1401225"/>
            <a:ext cx="10941000" cy="4797600"/>
          </a:xfrm>
          <a:prstGeom prst="rect">
            <a:avLst/>
          </a:prstGeom>
          <a:noFill/>
          <a:ln>
            <a:noFill/>
          </a:ln>
        </p:spPr>
        <p:txBody>
          <a:bodyPr anchorCtr="0" anchor="t" bIns="45000" lIns="90000" spcFirstLastPara="1" rIns="90000" wrap="square" tIns="45000">
            <a:normAutofit fontScale="40000" lnSpcReduction="20000"/>
          </a:bodyPr>
          <a:lstStyle/>
          <a:p>
            <a:pPr indent="0" lvl="0" marL="0" marR="0" rtl="0" algn="l">
              <a:lnSpc>
                <a:spcPct val="100000"/>
              </a:lnSpc>
              <a:spcBef>
                <a:spcPts val="0"/>
              </a:spcBef>
              <a:spcAft>
                <a:spcPts val="0"/>
              </a:spcAft>
              <a:buClr>
                <a:srgbClr val="292929"/>
              </a:buClr>
              <a:buSzPct val="52380"/>
              <a:buFont typeface="Arial"/>
              <a:buNone/>
            </a:pPr>
            <a:r>
              <a:rPr b="1" lang="en-US" sz="4200">
                <a:solidFill>
                  <a:srgbClr val="BF9000"/>
                </a:solidFill>
              </a:rPr>
              <a:t>Multi</a:t>
            </a:r>
            <a:r>
              <a:rPr b="1" lang="en-US" sz="4200">
                <a:solidFill>
                  <a:srgbClr val="BF9000"/>
                </a:solidFill>
              </a:rPr>
              <a:t>variate Analysis (code snippets)</a:t>
            </a:r>
            <a:endParaRPr b="1" sz="4200">
              <a:solidFill>
                <a:srgbClr val="BF9000"/>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rtl="0" algn="l">
              <a:lnSpc>
                <a:spcPct val="115000"/>
              </a:lnSpc>
              <a:spcBef>
                <a:spcPts val="1200"/>
              </a:spcBef>
              <a:spcAft>
                <a:spcPts val="0"/>
              </a:spcAft>
              <a:buClr>
                <a:schemeClr val="dk1"/>
              </a:buClr>
              <a:buSzPct val="44000"/>
              <a:buFont typeface="Arial"/>
              <a:buNone/>
            </a:pPr>
            <a:r>
              <a:rPr lang="en-US" sz="2500">
                <a:solidFill>
                  <a:schemeClr val="dk1"/>
                </a:solidFill>
              </a:rPr>
              <a:t>Heatmap of Correlations:</a:t>
            </a:r>
            <a:endParaRPr sz="2500">
              <a:solidFill>
                <a:schemeClr val="dk1"/>
              </a:solidFill>
            </a:endParaRPr>
          </a:p>
          <a:p>
            <a:pPr indent="0" lvl="0" marL="0" rtl="0" algn="l">
              <a:spcBef>
                <a:spcPts val="1200"/>
              </a:spcBef>
              <a:spcAft>
                <a:spcPts val="0"/>
              </a:spcAft>
              <a:buClr>
                <a:schemeClr val="dk1"/>
              </a:buClr>
              <a:buSzPct val="44000"/>
              <a:buFont typeface="Arial"/>
              <a:buNone/>
            </a:pPr>
            <a:r>
              <a:rPr lang="en-US" sz="2500">
                <a:solidFill>
                  <a:srgbClr val="292929"/>
                </a:solidFill>
              </a:rPr>
              <a:t># Drop non-numeric columns</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numeric_df = df[['PayloadMass', 'Success', 'FlightNumber']].copy()</a:t>
            </a:r>
            <a:endParaRPr sz="2500">
              <a:solidFill>
                <a:srgbClr val="292929"/>
              </a:solidFill>
            </a:endParaRPr>
          </a:p>
          <a:p>
            <a:pPr indent="0" lvl="0" marL="0" rtl="0" algn="l">
              <a:spcBef>
                <a:spcPts val="0"/>
              </a:spcBef>
              <a:spcAft>
                <a:spcPts val="0"/>
              </a:spcAft>
              <a:buClr>
                <a:schemeClr val="dk1"/>
              </a:buClr>
              <a:buSzPct val="44000"/>
              <a:buFont typeface="Arial"/>
              <a:buNone/>
            </a:pPr>
            <a:r>
              <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 Calculate correlation matrix</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corr_matrix = numeric_df.corr()</a:t>
            </a:r>
            <a:endParaRPr sz="2500">
              <a:solidFill>
                <a:srgbClr val="292929"/>
              </a:solidFill>
            </a:endParaRPr>
          </a:p>
          <a:p>
            <a:pPr indent="0" lvl="0" marL="0" rtl="0" algn="l">
              <a:spcBef>
                <a:spcPts val="0"/>
              </a:spcBef>
              <a:spcAft>
                <a:spcPts val="0"/>
              </a:spcAft>
              <a:buClr>
                <a:schemeClr val="dk1"/>
              </a:buClr>
              <a:buSzPct val="44000"/>
              <a:buFont typeface="Arial"/>
              <a:buNone/>
            </a:pPr>
            <a:r>
              <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 Create the heatmap</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plt.figure(figsize=(10, 8))</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sns.heatmap(corr_matrix, annot=True, cmap='coolwarm', fmt='.2f')</a:t>
            </a:r>
            <a:endParaRPr sz="2500">
              <a:solidFill>
                <a:srgbClr val="292929"/>
              </a:solidFill>
            </a:endParaRPr>
          </a:p>
          <a:p>
            <a:pPr indent="0" lvl="0" marL="0" rtl="0" algn="l">
              <a:spcBef>
                <a:spcPts val="0"/>
              </a:spcBef>
              <a:spcAft>
                <a:spcPts val="0"/>
              </a:spcAft>
              <a:buClr>
                <a:schemeClr val="dk1"/>
              </a:buClr>
              <a:buSzPct val="44000"/>
              <a:buFont typeface="Arial"/>
              <a:buNone/>
            </a:pPr>
            <a:r>
              <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 Adjust the title</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plt.title('Correlation Heatmap of Key Features', fontsize=16)</a:t>
            </a:r>
            <a:endParaRPr sz="2500">
              <a:solidFill>
                <a:srgbClr val="292929"/>
              </a:solidFill>
            </a:endParaRPr>
          </a:p>
          <a:p>
            <a:pPr indent="0" lvl="0" marL="0" rtl="0" algn="l">
              <a:spcBef>
                <a:spcPts val="0"/>
              </a:spcBef>
              <a:spcAft>
                <a:spcPts val="0"/>
              </a:spcAft>
              <a:buClr>
                <a:schemeClr val="dk1"/>
              </a:buClr>
              <a:buSzPct val="44000"/>
              <a:buFont typeface="Arial"/>
              <a:buNone/>
            </a:pPr>
            <a:r>
              <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 Display the heatmap</a:t>
            </a:r>
            <a:endParaRPr sz="2500">
              <a:solidFill>
                <a:srgbClr val="292929"/>
              </a:solidFill>
            </a:endParaRPr>
          </a:p>
          <a:p>
            <a:pPr indent="0" lvl="0" marL="0" rtl="0" algn="l">
              <a:spcBef>
                <a:spcPts val="0"/>
              </a:spcBef>
              <a:spcAft>
                <a:spcPts val="0"/>
              </a:spcAft>
              <a:buClr>
                <a:schemeClr val="dk1"/>
              </a:buClr>
              <a:buSzPct val="44000"/>
              <a:buFont typeface="Arial"/>
              <a:buNone/>
            </a:pPr>
            <a:r>
              <a:rPr lang="en-US" sz="2500">
                <a:solidFill>
                  <a:srgbClr val="292929"/>
                </a:solidFill>
              </a:rPr>
              <a:t>plt.show()</a:t>
            </a:r>
            <a:endParaRPr sz="2500">
              <a:solidFill>
                <a:srgbClr val="292929"/>
              </a:solidFill>
            </a:endParaRPr>
          </a:p>
          <a:p>
            <a:pPr indent="0" lvl="0" marL="0" marR="0" rtl="0" algn="l">
              <a:lnSpc>
                <a:spcPct val="100000"/>
              </a:lnSpc>
              <a:spcBef>
                <a:spcPts val="0"/>
              </a:spcBef>
              <a:spcAft>
                <a:spcPts val="0"/>
              </a:spcAft>
              <a:buClr>
                <a:srgbClr val="292929"/>
              </a:buClr>
              <a:buSzPct val="88000"/>
              <a:buFont typeface="Arial"/>
              <a:buNone/>
            </a:pPr>
            <a:r>
              <a:t/>
            </a:r>
            <a:endParaRPr sz="250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rPr lang="en-US" sz="2100">
                <a:solidFill>
                  <a:srgbClr val="292929"/>
                </a:solidFill>
              </a:rPr>
              <a:t>spacex-data-collection jupyter note book on github:</a:t>
            </a:r>
            <a:endParaRPr sz="21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t/>
            </a:r>
            <a:endParaRPr sz="12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rPr lang="en-US" sz="1200">
                <a:solidFill>
                  <a:srgbClr val="292929"/>
                </a:solidFill>
              </a:rPr>
              <a:t>URL: https://github.com/sandorvas/applied-data-science-capstone/blob/main/jupyter-labs-spacex-data-collection-api.ipynb</a:t>
            </a:r>
            <a:endParaRPr sz="1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524" name="Google Shape;524;p65"/>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t>
            </a:r>
            <a:r>
              <a:rPr lang="en-US" sz="3360">
                <a:solidFill>
                  <a:srgbClr val="0B49CB"/>
                </a:solidFill>
              </a:rPr>
              <a:t>A (continue)</a:t>
            </a:r>
            <a:endParaRPr b="0" sz="3360" strike="noStrike">
              <a:solidFill>
                <a:srgbClr val="000000"/>
              </a:solidFill>
              <a:latin typeface="Arial"/>
              <a:ea typeface="Arial"/>
              <a:cs typeface="Arial"/>
              <a:sym typeface="Arial"/>
            </a:endParaRPr>
          </a:p>
        </p:txBody>
      </p:sp>
      <p:sp>
        <p:nvSpPr>
          <p:cNvPr id="525" name="Google Shape;525;p65"/>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26" name="Google Shape;526;p65"/>
          <p:cNvPicPr preferRelativeResize="0"/>
          <p:nvPr/>
        </p:nvPicPr>
        <p:blipFill>
          <a:blip r:embed="rId4">
            <a:alphaModFix/>
          </a:blip>
          <a:stretch>
            <a:fillRect/>
          </a:stretch>
        </p:blipFill>
        <p:spPr>
          <a:xfrm>
            <a:off x="6543675" y="1662473"/>
            <a:ext cx="4478775" cy="39906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66"/>
          <p:cNvSpPr txBox="1"/>
          <p:nvPr>
            <p:ph idx="4294967295" type="body"/>
          </p:nvPr>
        </p:nvSpPr>
        <p:spPr>
          <a:xfrm>
            <a:off x="770040" y="1848025"/>
            <a:ext cx="10515300" cy="4350900"/>
          </a:xfrm>
          <a:prstGeom prst="rect">
            <a:avLst/>
          </a:prstGeom>
          <a:noFill/>
          <a:ln>
            <a:noFill/>
          </a:ln>
        </p:spPr>
        <p:txBody>
          <a:bodyPr anchorCtr="0" anchor="t" bIns="45000" lIns="90000" spcFirstLastPara="1" rIns="90000" wrap="square" tIns="45000">
            <a:normAutofit fontScale="70000" lnSpcReduction="20000"/>
          </a:bodyPr>
          <a:lstStyle/>
          <a:p>
            <a:pPr indent="0" lvl="0" marL="0" marR="0" rtl="0" algn="l">
              <a:lnSpc>
                <a:spcPct val="100000"/>
              </a:lnSpc>
              <a:spcBef>
                <a:spcPts val="0"/>
              </a:spcBef>
              <a:spcAft>
                <a:spcPts val="0"/>
              </a:spcAft>
              <a:buClr>
                <a:srgbClr val="292929"/>
              </a:buClr>
              <a:buSzPct val="176000"/>
              <a:buFont typeface="Arial"/>
              <a:buNone/>
            </a:pPr>
            <a:r>
              <a:t/>
            </a:r>
            <a:endParaRPr sz="1250">
              <a:solidFill>
                <a:srgbClr val="292929"/>
              </a:solidFill>
            </a:endParaRPr>
          </a:p>
          <a:p>
            <a:pPr indent="0" lvl="0" marL="0" marR="0" rtl="0" algn="l">
              <a:lnSpc>
                <a:spcPct val="100000"/>
              </a:lnSpc>
              <a:spcBef>
                <a:spcPts val="0"/>
              </a:spcBef>
              <a:spcAft>
                <a:spcPts val="0"/>
              </a:spcAft>
              <a:buClr>
                <a:srgbClr val="292929"/>
              </a:buClr>
              <a:buSzPct val="157142"/>
              <a:buFont typeface="Arial"/>
              <a:buNone/>
            </a:pPr>
            <a:r>
              <a:t/>
            </a:r>
            <a:endParaRPr sz="1400">
              <a:solidFill>
                <a:srgbClr val="292929"/>
              </a:solidFill>
            </a:endParaRPr>
          </a:p>
          <a:p>
            <a:pPr indent="0" lvl="0" marL="0" marR="0" rtl="0" algn="l">
              <a:lnSpc>
                <a:spcPct val="100000"/>
              </a:lnSpc>
              <a:spcBef>
                <a:spcPts val="0"/>
              </a:spcBef>
              <a:spcAft>
                <a:spcPts val="0"/>
              </a:spcAft>
              <a:buClr>
                <a:srgbClr val="292929"/>
              </a:buClr>
              <a:buSzPct val="72131"/>
              <a:buFont typeface="Arial"/>
              <a:buNone/>
            </a:pPr>
            <a:r>
              <a:t/>
            </a:r>
            <a:endParaRPr sz="305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t/>
            </a:r>
            <a:endParaRPr sz="2100">
              <a:solidFill>
                <a:srgbClr val="292929"/>
              </a:solidFill>
            </a:endParaRPr>
          </a:p>
          <a:p>
            <a:pPr indent="0" lvl="0" marL="0" marR="0" rtl="0" algn="l">
              <a:lnSpc>
                <a:spcPct val="100000"/>
              </a:lnSpc>
              <a:spcBef>
                <a:spcPts val="0"/>
              </a:spcBef>
              <a:spcAft>
                <a:spcPts val="0"/>
              </a:spcAft>
              <a:buClr>
                <a:srgbClr val="292929"/>
              </a:buClr>
              <a:buSzPct val="104761"/>
              <a:buFont typeface="Arial"/>
              <a:buNone/>
            </a:pPr>
            <a:r>
              <a:rPr lang="en-US" sz="2100">
                <a:solidFill>
                  <a:srgbClr val="292929"/>
                </a:solidFill>
              </a:rPr>
              <a:t>spacex-data-collection jupyter note book on github:</a:t>
            </a:r>
            <a:endParaRPr sz="21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t/>
            </a:r>
            <a:endParaRPr sz="1200">
              <a:solidFill>
                <a:srgbClr val="292929"/>
              </a:solidFill>
            </a:endParaRPr>
          </a:p>
          <a:p>
            <a:pPr indent="0" lvl="0" marL="0" marR="0" rtl="0" algn="l">
              <a:lnSpc>
                <a:spcPct val="100000"/>
              </a:lnSpc>
              <a:spcBef>
                <a:spcPts val="0"/>
              </a:spcBef>
              <a:spcAft>
                <a:spcPts val="0"/>
              </a:spcAft>
              <a:buClr>
                <a:srgbClr val="292929"/>
              </a:buClr>
              <a:buSzPct val="183333"/>
              <a:buFont typeface="Arial"/>
              <a:buNone/>
            </a:pPr>
            <a:r>
              <a:rPr lang="en-US" sz="1200">
                <a:solidFill>
                  <a:srgbClr val="292929"/>
                </a:solidFill>
              </a:rPr>
              <a:t>URL: https://github.com/sandorvas/applied-data-science-capstone/blob/main/jupyter-labs-spacex-data-collection-api.ipynb</a:t>
            </a:r>
            <a:endParaRPr sz="1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b="0" i="0" sz="2200" u="none" cap="none" strike="noStrike">
              <a:solidFill>
                <a:schemeClr val="dk1"/>
              </a:solidFill>
              <a:latin typeface="Calibri"/>
              <a:ea typeface="Calibri"/>
              <a:cs typeface="Calibri"/>
              <a:sym typeface="Calibri"/>
            </a:endParaRPr>
          </a:p>
        </p:txBody>
      </p:sp>
      <p:sp>
        <p:nvSpPr>
          <p:cNvPr id="533" name="Google Shape;533;p66"/>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t>
            </a:r>
            <a:r>
              <a:rPr lang="en-US" sz="3360">
                <a:solidFill>
                  <a:srgbClr val="0B49CB"/>
                </a:solidFill>
              </a:rPr>
              <a:t>A (continue)</a:t>
            </a:r>
            <a:endParaRPr b="0" sz="3360" strike="noStrike">
              <a:solidFill>
                <a:srgbClr val="000000"/>
              </a:solidFill>
              <a:latin typeface="Arial"/>
              <a:ea typeface="Arial"/>
              <a:cs typeface="Arial"/>
              <a:sym typeface="Arial"/>
            </a:endParaRPr>
          </a:p>
        </p:txBody>
      </p:sp>
      <p:sp>
        <p:nvSpPr>
          <p:cNvPr id="534" name="Google Shape;534;p66"/>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35" name="Google Shape;535;p66"/>
          <p:cNvPicPr preferRelativeResize="0"/>
          <p:nvPr/>
        </p:nvPicPr>
        <p:blipFill>
          <a:blip r:embed="rId4">
            <a:alphaModFix/>
          </a:blip>
          <a:stretch>
            <a:fillRect/>
          </a:stretch>
        </p:blipFill>
        <p:spPr>
          <a:xfrm>
            <a:off x="3900488" y="2605088"/>
            <a:ext cx="4391025" cy="1647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67"/>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Appendix-</a:t>
            </a:r>
            <a:r>
              <a:rPr lang="en-US" sz="3360">
                <a:solidFill>
                  <a:srgbClr val="0B49CB"/>
                </a:solidFill>
              </a:rPr>
              <a:t>A github url</a:t>
            </a:r>
            <a:endParaRPr b="0" sz="3360" strike="noStrike">
              <a:solidFill>
                <a:srgbClr val="000000"/>
              </a:solidFill>
              <a:latin typeface="Arial"/>
              <a:ea typeface="Arial"/>
              <a:cs typeface="Arial"/>
              <a:sym typeface="Arial"/>
            </a:endParaRPr>
          </a:p>
        </p:txBody>
      </p:sp>
      <p:sp>
        <p:nvSpPr>
          <p:cNvPr id="542" name="Google Shape;542;p67"/>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543" name="Google Shape;543;p67"/>
          <p:cNvSpPr txBox="1"/>
          <p:nvPr/>
        </p:nvSpPr>
        <p:spPr>
          <a:xfrm>
            <a:off x="2065800" y="2778850"/>
            <a:ext cx="86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3C78D8"/>
                </a:solidFill>
              </a:rPr>
              <a:t>https://github.com/sandorvas/applied-data-science-capstone</a:t>
            </a:r>
            <a:endParaRPr b="1" sz="1800">
              <a:solidFill>
                <a:srgbClr val="3C78D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4"/>
          <p:cNvSpPr/>
          <p:nvPr/>
        </p:nvSpPr>
        <p:spPr>
          <a:xfrm>
            <a:off x="2301175" y="1808600"/>
            <a:ext cx="9473400" cy="411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1</a:t>
            </a:r>
            <a:r>
              <a:rPr lang="en-US" sz="1000">
                <a:solidFill>
                  <a:schemeClr val="dk1"/>
                </a:solidFill>
              </a:rPr>
              <a:t>. Data Collection and Wrangling</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Data Collection:</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Source: Historical flight data including features such as Flight Number, Date, Booster Version, Payload Mass, and Outcome.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Format: CSV files.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Data Wrangling:</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Cleaning: Handling missing values, correcting data inconsistencies, and filtering out irrelevant records.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Encoding: Converting categorical variables (e.g., Booster Version, Outcome) into numeric formats using techniques such as one-hot encoding.</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Feature Scaling: Standardizing numerical features using StandardScaler to ensure uniformity in model training.</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Transformation: Converting date features into numerical values for analysis.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2. Exploratory Data Analysis (EDA)</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Visual Analytics: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Tools Used: Matplotlib, Seaborn, Plotly.</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Techniques: Generating visualizations such as histograms, scatter plots, and heatmaps to uncover patterns and trends.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Interactive Maps and Dashboards: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Tools Used: Folium for interactive maps, Plotly Dash for interactive dashboards.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US" sz="1000">
                <a:solidFill>
                  <a:schemeClr val="dk1"/>
                </a:solidFill>
              </a:rPr>
              <a:t>Purpose: To provide interactive and insightful visual representations of data.</a:t>
            </a:r>
            <a:endParaRPr sz="1000">
              <a:solidFill>
                <a:schemeClr val="dk1"/>
              </a:solidFill>
            </a:endParaRPr>
          </a:p>
          <a:p>
            <a:pPr indent="0" lvl="0" marL="0" marR="0" rtl="0" algn="l">
              <a:lnSpc>
                <a:spcPct val="100000"/>
              </a:lnSpc>
              <a:spcBef>
                <a:spcPts val="1400"/>
              </a:spcBef>
              <a:spcAft>
                <a:spcPts val="0"/>
              </a:spcAft>
              <a:buNone/>
            </a:pPr>
            <a:r>
              <a:t/>
            </a:r>
            <a:endParaRPr b="0" sz="581" strike="noStrike">
              <a:solidFill>
                <a:srgbClr val="000000"/>
              </a:solidFill>
              <a:latin typeface="Arial"/>
              <a:ea typeface="Arial"/>
              <a:cs typeface="Arial"/>
              <a:sym typeface="Arial"/>
            </a:endParaRPr>
          </a:p>
        </p:txBody>
      </p:sp>
      <p:sp>
        <p:nvSpPr>
          <p:cNvPr id="78" name="Google Shape;78;p1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Methodology</a:t>
            </a:r>
            <a:endParaRPr b="0" sz="3360" strike="noStrike">
              <a:solidFill>
                <a:srgbClr val="000000"/>
              </a:solidFill>
              <a:latin typeface="Arial"/>
              <a:ea typeface="Arial"/>
              <a:cs typeface="Arial"/>
              <a:sym typeface="Arial"/>
            </a:endParaRPr>
          </a:p>
        </p:txBody>
      </p:sp>
      <p:sp>
        <p:nvSpPr>
          <p:cNvPr id="79" name="Google Shape;79;p1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5"/>
          <p:cNvSpPr/>
          <p:nvPr/>
        </p:nvSpPr>
        <p:spPr>
          <a:xfrm>
            <a:off x="3269500" y="1945300"/>
            <a:ext cx="8744400" cy="3682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3. Predictive Modeling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Model Selection: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Algorithms Used: Logistic Regression, Support Vector Machine (SVM), Decision Tree Classifier, K-Nearest Neighbors (KNN).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Hyperparameter Tuning: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Technique: GridSearchCV for finding the best hyperparameters for each model.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Parameters Optimized: Specific to each algorithm (e.g., regularization strength for Logistic Regression, kernel type for SVM).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Model Evaluation: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Method: Cross-validation to assess model performance and avoid overfitting.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Metrics Used: Accuracy, confusion matrix, and other relevant evaluation metrics to determine model effectiveness.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4. Tools and Libraries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Programming Languages: Python.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Libraries: pandas, numpy, scikit-learn, matplotlib, seaborn, plotly, folium.</a:t>
            </a:r>
            <a:endParaRPr sz="1100">
              <a:solidFill>
                <a:schemeClr val="dk1"/>
              </a:solidFill>
            </a:endParaRPr>
          </a:p>
          <a:p>
            <a:pPr indent="0" lvl="0" marL="0" marR="0" rtl="0" algn="l">
              <a:lnSpc>
                <a:spcPct val="100000"/>
              </a:lnSpc>
              <a:spcBef>
                <a:spcPts val="1400"/>
              </a:spcBef>
              <a:spcAft>
                <a:spcPts val="0"/>
              </a:spcAft>
              <a:buNone/>
            </a:pPr>
            <a:r>
              <a:t/>
            </a:r>
            <a:endParaRPr b="0" sz="581" strike="noStrike">
              <a:solidFill>
                <a:srgbClr val="000000"/>
              </a:solidFill>
              <a:latin typeface="Arial"/>
              <a:ea typeface="Arial"/>
              <a:cs typeface="Arial"/>
              <a:sym typeface="Arial"/>
            </a:endParaRPr>
          </a:p>
        </p:txBody>
      </p:sp>
      <p:sp>
        <p:nvSpPr>
          <p:cNvPr id="86" name="Google Shape;86;p15"/>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Methodology (continued)</a:t>
            </a:r>
            <a:endParaRPr b="0" sz="3360" strike="noStrike">
              <a:solidFill>
                <a:srgbClr val="000000"/>
              </a:solidFill>
              <a:latin typeface="Arial"/>
              <a:ea typeface="Arial"/>
              <a:cs typeface="Arial"/>
              <a:sym typeface="Arial"/>
            </a:endParaRPr>
          </a:p>
        </p:txBody>
      </p:sp>
      <p:sp>
        <p:nvSpPr>
          <p:cNvPr id="87" name="Google Shape;87;p15"/>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p:nvPr/>
        </p:nvSpPr>
        <p:spPr>
          <a:xfrm>
            <a:off x="2243323" y="2343175"/>
            <a:ext cx="8744400" cy="36825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sz="1100">
              <a:solidFill>
                <a:schemeClr val="dk1"/>
              </a:solidFill>
            </a:endParaRPr>
          </a:p>
          <a:p>
            <a:pPr indent="0" lvl="0" marL="0" marR="0" rtl="0" algn="l">
              <a:lnSpc>
                <a:spcPct val="100000"/>
              </a:lnSpc>
              <a:spcBef>
                <a:spcPts val="1400"/>
              </a:spcBef>
              <a:spcAft>
                <a:spcPts val="0"/>
              </a:spcAft>
              <a:buNone/>
            </a:pPr>
            <a:r>
              <a:t/>
            </a:r>
            <a:endParaRPr b="0" sz="581" strike="noStrike">
              <a:solidFill>
                <a:srgbClr val="000000"/>
              </a:solidFill>
              <a:latin typeface="Arial"/>
              <a:ea typeface="Arial"/>
              <a:cs typeface="Arial"/>
              <a:sym typeface="Arial"/>
            </a:endParaRPr>
          </a:p>
        </p:txBody>
      </p:sp>
      <p:sp>
        <p:nvSpPr>
          <p:cNvPr id="94" name="Google Shape;94;p16"/>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sz="3360">
                <a:solidFill>
                  <a:srgbClr val="0B49CB"/>
                </a:solidFill>
              </a:rPr>
              <a:t>Data Collection</a:t>
            </a:r>
            <a:endParaRPr b="0" sz="3360" strike="noStrike">
              <a:solidFill>
                <a:srgbClr val="000000"/>
              </a:solidFill>
              <a:latin typeface="Arial"/>
              <a:ea typeface="Arial"/>
              <a:cs typeface="Arial"/>
              <a:sym typeface="Arial"/>
            </a:endParaRPr>
          </a:p>
        </p:txBody>
      </p:sp>
      <p:sp>
        <p:nvSpPr>
          <p:cNvPr id="95" name="Google Shape;95;p16"/>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grpSp>
        <p:nvGrpSpPr>
          <p:cNvPr id="96" name="Google Shape;96;p16"/>
          <p:cNvGrpSpPr/>
          <p:nvPr/>
        </p:nvGrpSpPr>
        <p:grpSpPr>
          <a:xfrm>
            <a:off x="39573" y="2593180"/>
            <a:ext cx="2437784" cy="1669148"/>
            <a:chOff x="0" y="1189989"/>
            <a:chExt cx="3546900" cy="1251892"/>
          </a:xfrm>
        </p:grpSpPr>
        <p:sp>
          <p:nvSpPr>
            <p:cNvPr id="97" name="Google Shape;97;p16"/>
            <p:cNvSpPr/>
            <p:nvPr/>
          </p:nvSpPr>
          <p:spPr>
            <a:xfrm>
              <a:off x="0" y="1189989"/>
              <a:ext cx="3546900" cy="669000"/>
            </a:xfrm>
            <a:prstGeom prst="homePlate">
              <a:avLst>
                <a:gd fmla="val 50000" name="adj"/>
              </a:avLst>
            </a:prstGeom>
            <a:solidFill>
              <a:srgbClr val="1C7DD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Source Identification</a:t>
              </a:r>
              <a:endParaRPr sz="1600">
                <a:solidFill>
                  <a:srgbClr val="FFFFFF"/>
                </a:solidFill>
                <a:latin typeface="Roboto"/>
                <a:ea typeface="Roboto"/>
                <a:cs typeface="Roboto"/>
                <a:sym typeface="Roboto"/>
              </a:endParaRPr>
            </a:p>
          </p:txBody>
        </p:sp>
        <p:sp>
          <p:nvSpPr>
            <p:cNvPr id="98" name="Google Shape;98;p16"/>
            <p:cNvSpPr txBox="1"/>
            <p:nvPr/>
          </p:nvSpPr>
          <p:spPr>
            <a:xfrm>
              <a:off x="237997" y="1811282"/>
              <a:ext cx="3205200" cy="630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latin typeface="Roboto"/>
                  <a:ea typeface="Roboto"/>
                  <a:cs typeface="Roboto"/>
                  <a:sym typeface="Roboto"/>
                </a:rPr>
                <a:t>Historical Flight Data</a:t>
              </a:r>
              <a:endParaRPr>
                <a:latin typeface="Roboto"/>
                <a:ea typeface="Roboto"/>
                <a:cs typeface="Roboto"/>
                <a:sym typeface="Roboto"/>
              </a:endParaRPr>
            </a:p>
            <a:p>
              <a:pPr indent="0" lvl="0" marL="0" rtl="0" algn="l">
                <a:lnSpc>
                  <a:spcPct val="115000"/>
                </a:lnSpc>
                <a:spcBef>
                  <a:spcPts val="0"/>
                </a:spcBef>
                <a:spcAft>
                  <a:spcPts val="0"/>
                </a:spcAft>
                <a:buNone/>
              </a:pPr>
              <a:r>
                <a:rPr lang="en-US">
                  <a:solidFill>
                    <a:schemeClr val="dk1"/>
                  </a:solidFill>
                </a:rPr>
                <a:t>Data Format</a:t>
              </a:r>
              <a:r>
                <a:rPr b="1" lang="en-US">
                  <a:solidFill>
                    <a:schemeClr val="dk1"/>
                  </a:solidFill>
                </a:rPr>
                <a:t>:</a:t>
              </a:r>
              <a:r>
                <a:rPr lang="en-US">
                  <a:solidFill>
                    <a:schemeClr val="dk1"/>
                  </a:solidFill>
                </a:rPr>
                <a:t> CSV</a:t>
              </a:r>
              <a:endParaRPr sz="19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99" name="Google Shape;99;p16"/>
          <p:cNvGrpSpPr/>
          <p:nvPr/>
        </p:nvGrpSpPr>
        <p:grpSpPr>
          <a:xfrm>
            <a:off x="2343273" y="2585925"/>
            <a:ext cx="2359683" cy="2772127"/>
            <a:chOff x="-215867" y="1267697"/>
            <a:chExt cx="3799200" cy="1413557"/>
          </a:xfrm>
        </p:grpSpPr>
        <p:sp>
          <p:nvSpPr>
            <p:cNvPr id="100" name="Google Shape;100;p16"/>
            <p:cNvSpPr/>
            <p:nvPr/>
          </p:nvSpPr>
          <p:spPr>
            <a:xfrm>
              <a:off x="0" y="1267697"/>
              <a:ext cx="3546900" cy="463200"/>
            </a:xfrm>
            <a:prstGeom prst="homePlate">
              <a:avLst>
                <a:gd fmla="val 50000" name="adj"/>
              </a:avLst>
            </a:prstGeom>
            <a:solidFill>
              <a:srgbClr val="1C7DD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Data Extraction</a:t>
              </a:r>
              <a:endParaRPr sz="1600">
                <a:solidFill>
                  <a:srgbClr val="FFFFFF"/>
                </a:solidFill>
                <a:latin typeface="Roboto"/>
                <a:ea typeface="Roboto"/>
                <a:cs typeface="Roboto"/>
                <a:sym typeface="Roboto"/>
              </a:endParaRPr>
            </a:p>
          </p:txBody>
        </p:sp>
        <p:sp>
          <p:nvSpPr>
            <p:cNvPr id="101" name="Google Shape;101;p16"/>
            <p:cNvSpPr txBox="1"/>
            <p:nvPr/>
          </p:nvSpPr>
          <p:spPr>
            <a:xfrm>
              <a:off x="-215867" y="1695454"/>
              <a:ext cx="3799200" cy="985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latin typeface="Roboto"/>
                  <a:ea typeface="Roboto"/>
                  <a:cs typeface="Roboto"/>
                  <a:sym typeface="Roboto"/>
                </a:rPr>
                <a:t>Download CSV files</a:t>
              </a:r>
              <a:endParaRPr>
                <a:latin typeface="Roboto"/>
                <a:ea typeface="Roboto"/>
                <a:cs typeface="Roboto"/>
                <a:sym typeface="Roboto"/>
              </a:endParaRPr>
            </a:p>
            <a:p>
              <a:pPr indent="0" lvl="0" marL="0" rtl="0" algn="l">
                <a:lnSpc>
                  <a:spcPct val="115000"/>
                </a:lnSpc>
                <a:spcBef>
                  <a:spcPts val="0"/>
                </a:spcBef>
                <a:spcAft>
                  <a:spcPts val="0"/>
                </a:spcAft>
                <a:buNone/>
              </a:pPr>
              <a:r>
                <a:rPr lang="en-US">
                  <a:latin typeface="Roboto"/>
                  <a:ea typeface="Roboto"/>
                  <a:cs typeface="Roboto"/>
                  <a:sym typeface="Roboto"/>
                </a:rPr>
                <a:t>Extract relevant columns: Flight Number, Date, Booster Version, Payload Mass, Outcome</a:t>
              </a:r>
              <a:endParaRPr>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2" name="Google Shape;102;p16"/>
          <p:cNvGrpSpPr/>
          <p:nvPr/>
        </p:nvGrpSpPr>
        <p:grpSpPr>
          <a:xfrm>
            <a:off x="4708347" y="2569025"/>
            <a:ext cx="2359638" cy="2663504"/>
            <a:chOff x="-1" y="1189986"/>
            <a:chExt cx="3433200" cy="1997678"/>
          </a:xfrm>
        </p:grpSpPr>
        <p:sp>
          <p:nvSpPr>
            <p:cNvPr id="103" name="Google Shape;103;p16"/>
            <p:cNvSpPr/>
            <p:nvPr/>
          </p:nvSpPr>
          <p:spPr>
            <a:xfrm>
              <a:off x="0" y="1189986"/>
              <a:ext cx="3205200" cy="669000"/>
            </a:xfrm>
            <a:prstGeom prst="homePlate">
              <a:avLst>
                <a:gd fmla="val 50000" name="adj"/>
              </a:avLst>
            </a:prstGeom>
            <a:solidFill>
              <a:srgbClr val="1C7DD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Data Acquisition</a:t>
              </a:r>
              <a:endParaRPr sz="1600">
                <a:solidFill>
                  <a:srgbClr val="FFFFFF"/>
                </a:solidFill>
                <a:latin typeface="Roboto"/>
                <a:ea typeface="Roboto"/>
                <a:cs typeface="Roboto"/>
                <a:sym typeface="Roboto"/>
              </a:endParaRPr>
            </a:p>
          </p:txBody>
        </p:sp>
        <p:sp>
          <p:nvSpPr>
            <p:cNvPr id="104" name="Google Shape;104;p16"/>
            <p:cNvSpPr txBox="1"/>
            <p:nvPr/>
          </p:nvSpPr>
          <p:spPr>
            <a:xfrm>
              <a:off x="-1" y="1803764"/>
              <a:ext cx="3433200" cy="1383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dk1"/>
                  </a:solidFill>
                </a:rPr>
                <a:t>Source Method</a:t>
              </a:r>
              <a:r>
                <a:rPr b="1" lang="en-US">
                  <a:solidFill>
                    <a:schemeClr val="dk1"/>
                  </a:solidFill>
                </a:rPr>
                <a:t>:</a:t>
              </a:r>
              <a:r>
                <a:rPr lang="en-US">
                  <a:solidFill>
                    <a:schemeClr val="dk1"/>
                  </a:solidFill>
                </a:rPr>
                <a:t> Public Repository / Internal Database / API</a:t>
              </a:r>
              <a:endParaRPr sz="24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5" name="Google Shape;105;p16"/>
          <p:cNvGrpSpPr/>
          <p:nvPr/>
        </p:nvGrpSpPr>
        <p:grpSpPr>
          <a:xfrm>
            <a:off x="6886123" y="2593225"/>
            <a:ext cx="2483459" cy="2394908"/>
            <a:chOff x="-66456" y="1189986"/>
            <a:chExt cx="3613356" cy="1325864"/>
          </a:xfrm>
        </p:grpSpPr>
        <p:sp>
          <p:nvSpPr>
            <p:cNvPr id="106" name="Google Shape;106;p16"/>
            <p:cNvSpPr/>
            <p:nvPr/>
          </p:nvSpPr>
          <p:spPr>
            <a:xfrm>
              <a:off x="-1" y="1189986"/>
              <a:ext cx="3546900" cy="504000"/>
            </a:xfrm>
            <a:prstGeom prst="homePlate">
              <a:avLst>
                <a:gd fmla="val 50000" name="adj"/>
              </a:avLst>
            </a:prstGeom>
            <a:solidFill>
              <a:srgbClr val="1C7DD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Initial Data Inspection</a:t>
              </a:r>
              <a:endParaRPr sz="1600">
                <a:solidFill>
                  <a:srgbClr val="FFFFFF"/>
                </a:solidFill>
                <a:latin typeface="Roboto"/>
                <a:ea typeface="Roboto"/>
                <a:cs typeface="Roboto"/>
                <a:sym typeface="Roboto"/>
              </a:endParaRPr>
            </a:p>
          </p:txBody>
        </p:sp>
        <p:sp>
          <p:nvSpPr>
            <p:cNvPr id="107" name="Google Shape;107;p16"/>
            <p:cNvSpPr txBox="1"/>
            <p:nvPr/>
          </p:nvSpPr>
          <p:spPr>
            <a:xfrm>
              <a:off x="-66456" y="1642250"/>
              <a:ext cx="3433200" cy="873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dk1"/>
                  </a:solidFill>
                </a:rPr>
                <a:t>Check Structure</a:t>
              </a:r>
              <a:r>
                <a:rPr b="1" lang="en-US">
                  <a:solidFill>
                    <a:schemeClr val="dk1"/>
                  </a:solidFill>
                </a:rPr>
                <a:t>:</a:t>
              </a:r>
              <a:r>
                <a:rPr lang="en-US">
                  <a:solidFill>
                    <a:schemeClr val="dk1"/>
                  </a:solidFill>
                </a:rPr>
                <a:t> Verify data completeness</a:t>
              </a:r>
              <a:endParaRPr>
                <a:solidFill>
                  <a:schemeClr val="dk1"/>
                </a:solidFill>
              </a:endParaRPr>
            </a:p>
            <a:p>
              <a:pPr indent="0" lvl="0" marL="0" rtl="0" algn="l">
                <a:lnSpc>
                  <a:spcPct val="115000"/>
                </a:lnSpc>
                <a:spcBef>
                  <a:spcPts val="0"/>
                </a:spcBef>
                <a:spcAft>
                  <a:spcPts val="0"/>
                </a:spcAft>
                <a:buNone/>
              </a:pPr>
              <a:r>
                <a:rPr lang="en-US">
                  <a:solidFill>
                    <a:schemeClr val="dk1"/>
                  </a:solidFill>
                </a:rPr>
                <a:t>Identify Issues</a:t>
              </a:r>
              <a:r>
                <a:rPr b="1" lang="en-US">
                  <a:solidFill>
                    <a:schemeClr val="dk1"/>
                  </a:solidFill>
                </a:rPr>
                <a:t>:</a:t>
              </a:r>
              <a:r>
                <a:rPr lang="en-US">
                  <a:solidFill>
                    <a:schemeClr val="dk1"/>
                  </a:solidFill>
                </a:rPr>
                <a:t> Missing values, inconsistencies</a:t>
              </a:r>
              <a:endParaRPr>
                <a:solidFill>
                  <a:schemeClr val="dk1"/>
                </a:solidFill>
              </a:endParaRPr>
            </a:p>
            <a:p>
              <a:pPr indent="0" lvl="0" marL="0" rtl="0" algn="l">
                <a:lnSpc>
                  <a:spcPct val="115000"/>
                </a:lnSpc>
                <a:spcBef>
                  <a:spcPts val="0"/>
                </a:spcBef>
                <a:spcAft>
                  <a:spcPts val="0"/>
                </a:spcAft>
                <a:buNone/>
              </a:pPr>
              <a:r>
                <a:t/>
              </a:r>
              <a:endParaRPr sz="21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8" name="Google Shape;108;p16"/>
          <p:cNvGrpSpPr/>
          <p:nvPr/>
        </p:nvGrpSpPr>
        <p:grpSpPr>
          <a:xfrm>
            <a:off x="9298998" y="2593175"/>
            <a:ext cx="2830743" cy="1853796"/>
            <a:chOff x="-113701" y="1304285"/>
            <a:chExt cx="3660601" cy="1422823"/>
          </a:xfrm>
        </p:grpSpPr>
        <p:sp>
          <p:nvSpPr>
            <p:cNvPr id="109" name="Google Shape;109;p16"/>
            <p:cNvSpPr/>
            <p:nvPr/>
          </p:nvSpPr>
          <p:spPr>
            <a:xfrm>
              <a:off x="0" y="1304285"/>
              <a:ext cx="3546900" cy="705600"/>
            </a:xfrm>
            <a:prstGeom prst="homePlate">
              <a:avLst>
                <a:gd fmla="val 50000" name="adj"/>
              </a:avLst>
            </a:prstGeom>
            <a:solidFill>
              <a:srgbClr val="1C7DD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Preliminary Data Handling</a:t>
              </a:r>
              <a:endParaRPr sz="1600">
                <a:solidFill>
                  <a:srgbClr val="FFFFFF"/>
                </a:solidFill>
                <a:latin typeface="Roboto"/>
                <a:ea typeface="Roboto"/>
                <a:cs typeface="Roboto"/>
                <a:sym typeface="Roboto"/>
              </a:endParaRPr>
            </a:p>
          </p:txBody>
        </p:sp>
        <p:sp>
          <p:nvSpPr>
            <p:cNvPr id="110" name="Google Shape;110;p16"/>
            <p:cNvSpPr txBox="1"/>
            <p:nvPr/>
          </p:nvSpPr>
          <p:spPr>
            <a:xfrm>
              <a:off x="-113701" y="1966308"/>
              <a:ext cx="3546900" cy="760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dk1"/>
                  </a:solidFill>
                </a:rPr>
                <a:t>Load Data</a:t>
              </a:r>
              <a:r>
                <a:rPr b="1" lang="en-US">
                  <a:solidFill>
                    <a:schemeClr val="dk1"/>
                  </a:solidFill>
                </a:rPr>
                <a:t>:</a:t>
              </a:r>
              <a:r>
                <a:rPr lang="en-US">
                  <a:solidFill>
                    <a:schemeClr val="dk1"/>
                  </a:solidFill>
                </a:rPr>
                <a:t> Into analysis tools </a:t>
              </a:r>
              <a:endParaRPr>
                <a:solidFill>
                  <a:schemeClr val="dk1"/>
                </a:solidFill>
              </a:endParaRPr>
            </a:p>
            <a:p>
              <a:pPr indent="0" lvl="0" marL="0" rtl="0" algn="l">
                <a:lnSpc>
                  <a:spcPct val="115000"/>
                </a:lnSpc>
                <a:spcBef>
                  <a:spcPts val="0"/>
                </a:spcBef>
                <a:spcAft>
                  <a:spcPts val="0"/>
                </a:spcAft>
                <a:buNone/>
              </a:pPr>
              <a:r>
                <a:rPr lang="en-US">
                  <a:solidFill>
                    <a:schemeClr val="dk1"/>
                  </a:solidFill>
                </a:rPr>
                <a:t>Initial Cleaning</a:t>
              </a:r>
              <a:r>
                <a:rPr b="1" lang="en-US">
                  <a:solidFill>
                    <a:schemeClr val="dk1"/>
                  </a:solidFill>
                </a:rPr>
                <a:t>:</a:t>
              </a:r>
              <a:r>
                <a:rPr lang="en-US">
                  <a:solidFill>
                    <a:schemeClr val="dk1"/>
                  </a:solidFill>
                </a:rPr>
                <a:t> Handle missing values, check data types</a:t>
              </a:r>
              <a:endParaRPr>
                <a:solidFill>
                  <a:schemeClr val="dk1"/>
                </a:solidFill>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17"/>
          <p:cNvSpPr txBox="1"/>
          <p:nvPr>
            <p:ph idx="4294967295" type="body"/>
          </p:nvPr>
        </p:nvSpPr>
        <p:spPr>
          <a:xfrm>
            <a:off x="5898720" y="1878915"/>
            <a:ext cx="5460600" cy="4206600"/>
          </a:xfrm>
          <a:prstGeom prst="rect">
            <a:avLst/>
          </a:prstGeom>
          <a:noFill/>
          <a:ln cap="flat" cmpd="sng" w="9525">
            <a:solidFill>
              <a:srgbClr val="6D9EEB"/>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C7DDB"/>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116" name="Google Shape;116;p17"/>
          <p:cNvSpPr txBox="1"/>
          <p:nvPr>
            <p:ph idx="4294967295" type="body"/>
          </p:nvPr>
        </p:nvSpPr>
        <p:spPr>
          <a:xfrm>
            <a:off x="770050" y="1982635"/>
            <a:ext cx="4640100" cy="4225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lang="en-US" sz="4000">
                <a:solidFill>
                  <a:schemeClr val="dk1"/>
                </a:solidFill>
              </a:rPr>
              <a:t>There are four python functions defined to support the data collection from the following </a:t>
            </a:r>
            <a:r>
              <a:rPr lang="en-US" sz="4000">
                <a:solidFill>
                  <a:schemeClr val="dk1"/>
                </a:solidFill>
              </a:rPr>
              <a:t>end points</a:t>
            </a:r>
            <a:r>
              <a:rPr lang="en-US" sz="4000">
                <a:solidFill>
                  <a:schemeClr val="dk1"/>
                </a:solidFill>
              </a:rPr>
              <a:t>:</a:t>
            </a:r>
            <a:endParaRPr sz="4000">
              <a:solidFill>
                <a:schemeClr val="dk1"/>
              </a:solidFill>
            </a:endParaRPr>
          </a:p>
          <a:p>
            <a:pPr indent="0" lvl="0" marL="0" rtl="0" algn="l">
              <a:lnSpc>
                <a:spcPct val="50000"/>
              </a:lnSpc>
              <a:spcBef>
                <a:spcPts val="1200"/>
              </a:spcBef>
              <a:spcAft>
                <a:spcPts val="0"/>
              </a:spcAft>
              <a:buNone/>
            </a:pPr>
            <a:r>
              <a:rPr lang="en-US" sz="4000" u="sng">
                <a:solidFill>
                  <a:schemeClr val="hlink"/>
                </a:solidFill>
                <a:hlinkClick r:id="rId4"/>
              </a:rPr>
              <a:t>https://api.spacexdata.com/v4/rockets/</a:t>
            </a:r>
            <a:endParaRPr sz="4000">
              <a:solidFill>
                <a:schemeClr val="dk1"/>
              </a:solidFill>
            </a:endParaRPr>
          </a:p>
          <a:p>
            <a:pPr indent="0" lvl="0" marL="0" rtl="0" algn="l">
              <a:lnSpc>
                <a:spcPct val="50000"/>
              </a:lnSpc>
              <a:spcBef>
                <a:spcPts val="1200"/>
              </a:spcBef>
              <a:spcAft>
                <a:spcPts val="0"/>
              </a:spcAft>
              <a:buNone/>
            </a:pPr>
            <a:r>
              <a:rPr lang="en-US" sz="4000" u="sng">
                <a:solidFill>
                  <a:schemeClr val="hlink"/>
                </a:solidFill>
                <a:hlinkClick r:id="rId5"/>
              </a:rPr>
              <a:t>https://api.spacexdata.com/v4/launchpads</a:t>
            </a:r>
            <a:endParaRPr sz="4000">
              <a:solidFill>
                <a:schemeClr val="dk1"/>
              </a:solidFill>
            </a:endParaRPr>
          </a:p>
          <a:p>
            <a:pPr indent="0" lvl="0" marL="0" rtl="0" algn="l">
              <a:lnSpc>
                <a:spcPct val="50000"/>
              </a:lnSpc>
              <a:spcBef>
                <a:spcPts val="1200"/>
              </a:spcBef>
              <a:spcAft>
                <a:spcPts val="0"/>
              </a:spcAft>
              <a:buNone/>
            </a:pPr>
            <a:r>
              <a:rPr lang="en-US" sz="4000" u="sng">
                <a:solidFill>
                  <a:schemeClr val="hlink"/>
                </a:solidFill>
                <a:hlinkClick r:id="rId6"/>
              </a:rPr>
              <a:t>https://api.spacexdata.com/v4/payloads</a:t>
            </a:r>
            <a:endParaRPr sz="4000">
              <a:solidFill>
                <a:schemeClr val="dk1"/>
              </a:solidFill>
            </a:endParaRPr>
          </a:p>
          <a:p>
            <a:pPr indent="0" lvl="0" marL="0" rtl="0" algn="l">
              <a:lnSpc>
                <a:spcPct val="50000"/>
              </a:lnSpc>
              <a:spcBef>
                <a:spcPts val="1200"/>
              </a:spcBef>
              <a:spcAft>
                <a:spcPts val="0"/>
              </a:spcAft>
              <a:buNone/>
            </a:pPr>
            <a:r>
              <a:rPr lang="en-US" sz="4000" u="sng">
                <a:solidFill>
                  <a:schemeClr val="hlink"/>
                </a:solidFill>
                <a:hlinkClick r:id="rId7"/>
              </a:rPr>
              <a:t>https://api.spacexdata.com/v4/cores/</a:t>
            </a:r>
            <a:endParaRPr sz="4000">
              <a:solidFill>
                <a:schemeClr val="dk1"/>
              </a:solidFill>
            </a:endParaRPr>
          </a:p>
          <a:p>
            <a:pPr indent="0" lvl="0" marL="0" rtl="0" algn="l">
              <a:lnSpc>
                <a:spcPct val="115000"/>
              </a:lnSpc>
              <a:spcBef>
                <a:spcPts val="1200"/>
              </a:spcBef>
              <a:spcAft>
                <a:spcPts val="0"/>
              </a:spcAft>
              <a:buNone/>
            </a:pPr>
            <a:r>
              <a:rPr lang="en-US" sz="4000">
                <a:solidFill>
                  <a:schemeClr val="dk1"/>
                </a:solidFill>
              </a:rPr>
              <a:t>Function Overview:</a:t>
            </a:r>
            <a:endParaRPr sz="4000">
              <a:solidFill>
                <a:schemeClr val="dk1"/>
              </a:solidFill>
            </a:endParaRPr>
          </a:p>
          <a:p>
            <a:pPr indent="-292100" lvl="0" marL="457200" rtl="0" algn="l">
              <a:lnSpc>
                <a:spcPct val="115000"/>
              </a:lnSpc>
              <a:spcBef>
                <a:spcPts val="1200"/>
              </a:spcBef>
              <a:spcAft>
                <a:spcPts val="0"/>
              </a:spcAft>
              <a:buClr>
                <a:schemeClr val="dk1"/>
              </a:buClr>
              <a:buSzPct val="100000"/>
              <a:buChar char="●"/>
            </a:pPr>
            <a:r>
              <a:rPr lang="en-US" sz="4000">
                <a:solidFill>
                  <a:schemeClr val="dk1"/>
                </a:solidFill>
              </a:rPr>
              <a:t>getBoosterVersion(data):</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Purpose: Extracts names of rocket boosters from the data.</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Process: Iterates through the rocket information, fetches details, and stores booster names.</a:t>
            </a:r>
            <a:endParaRPr sz="4000">
              <a:solidFill>
                <a:schemeClr val="dk1"/>
              </a:solidFill>
            </a:endParaRPr>
          </a:p>
          <a:p>
            <a:pPr indent="-292100" lvl="0" marL="457200" rtl="0" algn="l">
              <a:lnSpc>
                <a:spcPct val="115000"/>
              </a:lnSpc>
              <a:spcBef>
                <a:spcPts val="0"/>
              </a:spcBef>
              <a:spcAft>
                <a:spcPts val="0"/>
              </a:spcAft>
              <a:buClr>
                <a:schemeClr val="dk1"/>
              </a:buClr>
              <a:buSzPct val="100000"/>
              <a:buChar char="●"/>
            </a:pPr>
            <a:r>
              <a:rPr lang="en-US" sz="4000">
                <a:solidFill>
                  <a:schemeClr val="dk1"/>
                </a:solidFill>
              </a:rPr>
              <a:t>getLaunchSite(data):</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Purpose: Extracts details about launch sites.</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Process: Iterates through launch pad information, fetches details, and stores location and name.</a:t>
            </a:r>
            <a:endParaRPr sz="4000">
              <a:solidFill>
                <a:schemeClr val="dk1"/>
              </a:solidFill>
            </a:endParaRPr>
          </a:p>
          <a:p>
            <a:pPr indent="-292100" lvl="0" marL="457200" rtl="0" algn="l">
              <a:lnSpc>
                <a:spcPct val="115000"/>
              </a:lnSpc>
              <a:spcBef>
                <a:spcPts val="0"/>
              </a:spcBef>
              <a:spcAft>
                <a:spcPts val="0"/>
              </a:spcAft>
              <a:buClr>
                <a:schemeClr val="dk1"/>
              </a:buClr>
              <a:buSzPct val="100000"/>
              <a:buChar char="●"/>
            </a:pPr>
            <a:r>
              <a:rPr lang="en-US" sz="4000">
                <a:solidFill>
                  <a:schemeClr val="dk1"/>
                </a:solidFill>
              </a:rPr>
              <a:t>getPayloadData(data):</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Purpose: Extracts information about payloads.</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Process: Iterates through payload information, fetches details, and stores mass and orbit data.</a:t>
            </a:r>
            <a:endParaRPr sz="4000">
              <a:solidFill>
                <a:schemeClr val="dk1"/>
              </a:solidFill>
            </a:endParaRPr>
          </a:p>
          <a:p>
            <a:pPr indent="-292100" lvl="0" marL="457200" rtl="0" algn="l">
              <a:lnSpc>
                <a:spcPct val="115000"/>
              </a:lnSpc>
              <a:spcBef>
                <a:spcPts val="0"/>
              </a:spcBef>
              <a:spcAft>
                <a:spcPts val="0"/>
              </a:spcAft>
              <a:buClr>
                <a:schemeClr val="dk1"/>
              </a:buClr>
              <a:buSzPct val="100000"/>
              <a:buChar char="●"/>
            </a:pPr>
            <a:r>
              <a:rPr lang="en-US" sz="4000">
                <a:solidFill>
                  <a:schemeClr val="dk1"/>
                </a:solidFill>
              </a:rPr>
              <a:t>getCoreData(data):</a:t>
            </a:r>
            <a:endParaRPr sz="4000">
              <a:solidFill>
                <a:schemeClr val="dk1"/>
              </a:solidFill>
            </a:endParaRPr>
          </a:p>
          <a:p>
            <a:pPr indent="-292100" lvl="1" marL="914400" rtl="0" algn="l">
              <a:lnSpc>
                <a:spcPct val="115000"/>
              </a:lnSpc>
              <a:spcBef>
                <a:spcPts val="0"/>
              </a:spcBef>
              <a:spcAft>
                <a:spcPts val="0"/>
              </a:spcAft>
              <a:buClr>
                <a:schemeClr val="dk1"/>
              </a:buClr>
              <a:buSzPct val="100000"/>
              <a:buChar char="○"/>
            </a:pPr>
            <a:r>
              <a:rPr lang="en-US" sz="4000">
                <a:solidFill>
                  <a:schemeClr val="dk1"/>
                </a:solidFill>
              </a:rPr>
              <a:t>Purpose: Extracts details about rocket cores.</a:t>
            </a:r>
            <a:endParaRPr sz="4000">
              <a:solidFill>
                <a:schemeClr val="dk1"/>
              </a:solidFill>
            </a:endParaRPr>
          </a:p>
          <a:p>
            <a:pPr indent="-246062" lvl="1" marL="914400" rtl="0" algn="l">
              <a:lnSpc>
                <a:spcPct val="115000"/>
              </a:lnSpc>
              <a:spcBef>
                <a:spcPts val="0"/>
              </a:spcBef>
              <a:spcAft>
                <a:spcPts val="0"/>
              </a:spcAft>
              <a:buClr>
                <a:schemeClr val="dk1"/>
              </a:buClr>
              <a:buSzPct val="27500"/>
              <a:buChar char="○"/>
            </a:pPr>
            <a:r>
              <a:rPr lang="en-US" sz="4000">
                <a:solidFill>
                  <a:schemeClr val="dk1"/>
                </a:solidFill>
              </a:rPr>
              <a:t>Process: Iterates through core information, fetches details, and stores various attributes such as block number and reuse count.</a:t>
            </a:r>
            <a:endParaRPr sz="4000">
              <a:solidFill>
                <a:schemeClr val="dk1"/>
              </a:solidFill>
            </a:endParaRPr>
          </a:p>
          <a:p>
            <a:pPr indent="0" lvl="0" marL="0" rtl="0" algn="l">
              <a:lnSpc>
                <a:spcPct val="115000"/>
              </a:lnSpc>
              <a:spcBef>
                <a:spcPts val="1200"/>
              </a:spcBef>
              <a:spcAft>
                <a:spcPts val="0"/>
              </a:spcAft>
              <a:buNone/>
            </a:pPr>
            <a:r>
              <a:t/>
            </a:r>
            <a:endParaRPr sz="4000">
              <a:solidFill>
                <a:schemeClr val="dk1"/>
              </a:solidFill>
            </a:endParaRPr>
          </a:p>
          <a:p>
            <a:pPr indent="0" lvl="0" marL="0" rtl="0" algn="l">
              <a:lnSpc>
                <a:spcPct val="100000"/>
              </a:lnSpc>
              <a:spcBef>
                <a:spcPts val="1200"/>
              </a:spcBef>
              <a:spcAft>
                <a:spcPts val="0"/>
              </a:spcAft>
              <a:buNone/>
            </a:pPr>
            <a:r>
              <a:t/>
            </a:r>
            <a:endParaRPr sz="3550">
              <a:solidFill>
                <a:schemeClr val="dk1"/>
              </a:solidFill>
            </a:endParaRPr>
          </a:p>
          <a:p>
            <a:pPr indent="0" lvl="0" marL="0" rtl="0" algn="l">
              <a:lnSpc>
                <a:spcPct val="115000"/>
              </a:lnSpc>
              <a:spcBef>
                <a:spcPts val="1200"/>
              </a:spcBef>
              <a:spcAft>
                <a:spcPts val="0"/>
              </a:spcAft>
              <a:buClr>
                <a:schemeClr val="dk1"/>
              </a:buClr>
              <a:buSzPct val="30985"/>
              <a:buFont typeface="Arial"/>
              <a:buNone/>
            </a:pPr>
            <a:r>
              <a:t/>
            </a:r>
            <a:endParaRPr sz="3550">
              <a:solidFill>
                <a:schemeClr val="dk1"/>
              </a:solidFill>
            </a:endParaRPr>
          </a:p>
          <a:p>
            <a:pPr indent="0" lvl="0" marL="0" rtl="0" algn="l">
              <a:lnSpc>
                <a:spcPct val="115000"/>
              </a:lnSpc>
              <a:spcBef>
                <a:spcPts val="1200"/>
              </a:spcBef>
              <a:spcAft>
                <a:spcPts val="0"/>
              </a:spcAft>
              <a:buClr>
                <a:schemeClr val="dk1"/>
              </a:buClr>
              <a:buSzPts val="275"/>
              <a:buFont typeface="Arial"/>
              <a:buNone/>
            </a:pPr>
            <a:r>
              <a:t/>
            </a:r>
            <a:endParaRPr b="1" sz="4800">
              <a:solidFill>
                <a:schemeClr val="dk1"/>
              </a:solidFill>
            </a:endParaRPr>
          </a:p>
          <a:p>
            <a:pPr indent="0" lvl="0" marL="0" rtl="0" algn="l">
              <a:spcBef>
                <a:spcPts val="1200"/>
              </a:spcBef>
              <a:spcAft>
                <a:spcPts val="0"/>
              </a:spcAft>
              <a:buNone/>
            </a:pPr>
            <a:r>
              <a:t/>
            </a:r>
            <a:endParaRPr sz="3500">
              <a:solidFill>
                <a:schemeClr val="dk1"/>
              </a:solidFill>
            </a:endParaRPr>
          </a:p>
          <a:p>
            <a:pPr indent="0" lvl="0" marL="0" rtl="0" algn="l">
              <a:spcBef>
                <a:spcPts val="1400"/>
              </a:spcBef>
              <a:spcAft>
                <a:spcPts val="0"/>
              </a:spcAft>
              <a:buNone/>
            </a:pPr>
            <a:r>
              <a:rPr lang="en-US" sz="3500">
                <a:solidFill>
                  <a:srgbClr val="292929"/>
                </a:solidFill>
              </a:rPr>
              <a:t>GitHub URL</a:t>
            </a:r>
            <a:endParaRPr sz="3500">
              <a:solidFill>
                <a:srgbClr val="292929"/>
              </a:solidFill>
            </a:endParaRPr>
          </a:p>
          <a:p>
            <a:pPr indent="0" lvl="0" marL="0" marR="0" rtl="0" algn="l">
              <a:lnSpc>
                <a:spcPct val="100000"/>
              </a:lnSpc>
              <a:spcBef>
                <a:spcPts val="1400"/>
              </a:spcBef>
              <a:spcAft>
                <a:spcPts val="0"/>
              </a:spcAft>
              <a:buSzPct val="60273"/>
              <a:buFont typeface="Arial"/>
              <a:buNone/>
            </a:pPr>
            <a:r>
              <a:rPr lang="en-US" sz="3650" u="sng">
                <a:solidFill>
                  <a:schemeClr val="hlink"/>
                </a:solidFill>
                <a:latin typeface="Calibri"/>
                <a:ea typeface="Calibri"/>
                <a:cs typeface="Calibri"/>
                <a:sym typeface="Calibri"/>
                <a:hlinkClick r:id="rId8"/>
              </a:rPr>
              <a:t>https://github.com/sandorvas/applied-data-science-capstone/blob/main/jupyter-labs-spacex-data-collection-api.ipynb</a:t>
            </a:r>
            <a:endParaRPr sz="3650">
              <a:solidFill>
                <a:schemeClr val="dk1"/>
              </a:solidFill>
              <a:latin typeface="Calibri"/>
              <a:ea typeface="Calibri"/>
              <a:cs typeface="Calibri"/>
              <a:sym typeface="Calibri"/>
            </a:endParaRPr>
          </a:p>
          <a:p>
            <a:pPr indent="0" lvl="0" marL="0" rtl="0" algn="l">
              <a:lnSpc>
                <a:spcPct val="110795"/>
              </a:lnSpc>
              <a:spcBef>
                <a:spcPts val="0"/>
              </a:spcBef>
              <a:spcAft>
                <a:spcPts val="0"/>
              </a:spcAft>
              <a:buSzPct val="50000"/>
              <a:buFont typeface="Arial"/>
              <a:buNone/>
            </a:pPr>
            <a:r>
              <a:t/>
            </a:r>
            <a:endParaRPr sz="2200">
              <a:solidFill>
                <a:schemeClr val="dk1"/>
              </a:solidFill>
              <a:latin typeface="Calibri"/>
              <a:ea typeface="Calibri"/>
              <a:cs typeface="Calibri"/>
              <a:sym typeface="Calibri"/>
            </a:endParaRPr>
          </a:p>
          <a:p>
            <a:pPr indent="0" lvl="0" marL="0" rtl="0" algn="l">
              <a:lnSpc>
                <a:spcPct val="110795"/>
              </a:lnSpc>
              <a:spcBef>
                <a:spcPts val="0"/>
              </a:spcBef>
              <a:spcAft>
                <a:spcPts val="0"/>
              </a:spcAft>
              <a:buSzPct val="25581"/>
              <a:buFont typeface="Arial"/>
              <a:buNone/>
            </a:pPr>
            <a:r>
              <a:t/>
            </a:r>
            <a:endParaRPr sz="4300">
              <a:solidFill>
                <a:schemeClr val="dk1"/>
              </a:solidFill>
              <a:latin typeface="Calibri"/>
              <a:ea typeface="Calibri"/>
              <a:cs typeface="Calibri"/>
              <a:sym typeface="Calibri"/>
            </a:endParaRPr>
          </a:p>
          <a:p>
            <a:pPr indent="0" lvl="0" marL="0" rtl="0" algn="l">
              <a:lnSpc>
                <a:spcPct val="110795"/>
              </a:lnSpc>
              <a:spcBef>
                <a:spcPts val="0"/>
              </a:spcBef>
              <a:spcAft>
                <a:spcPts val="0"/>
              </a:spcAft>
              <a:buSzPct val="27500"/>
              <a:buFont typeface="Arial"/>
              <a:buNone/>
            </a:pPr>
            <a:r>
              <a:t/>
            </a:r>
            <a:endParaRPr sz="4000">
              <a:solidFill>
                <a:srgbClr val="212121"/>
              </a:solidFill>
            </a:endParaRPr>
          </a:p>
          <a:p>
            <a:pPr indent="0" lvl="0" marL="0" rtl="0" algn="l">
              <a:lnSpc>
                <a:spcPct val="110795"/>
              </a:lnSpc>
              <a:spcBef>
                <a:spcPts val="0"/>
              </a:spcBef>
              <a:spcAft>
                <a:spcPts val="0"/>
              </a:spcAft>
              <a:buSzPct val="27500"/>
              <a:buFont typeface="Arial"/>
              <a:buNone/>
            </a:pPr>
            <a:r>
              <a:t/>
            </a:r>
            <a:endParaRPr sz="4000">
              <a:solidFill>
                <a:srgbClr val="212121"/>
              </a:solidFill>
            </a:endParaRPr>
          </a:p>
          <a:p>
            <a:pPr indent="0" lvl="0" marL="0" marR="0" rtl="0" algn="l">
              <a:lnSpc>
                <a:spcPct val="90000"/>
              </a:lnSpc>
              <a:spcBef>
                <a:spcPts val="1001"/>
              </a:spcBef>
              <a:spcAft>
                <a:spcPts val="0"/>
              </a:spcAft>
              <a:buSzPct val="70000"/>
              <a:buFont typeface="Arial"/>
              <a:buNone/>
            </a:pPr>
            <a:r>
              <a:t/>
            </a:r>
            <a:endParaRPr b="0" i="0" sz="4000" u="none" cap="none" strike="noStrike">
              <a:solidFill>
                <a:schemeClr val="dk1"/>
              </a:solidFill>
              <a:latin typeface="Calibri"/>
              <a:ea typeface="Calibri"/>
              <a:cs typeface="Calibri"/>
              <a:sym typeface="Calibri"/>
            </a:endParaRPr>
          </a:p>
        </p:txBody>
      </p:sp>
      <p:sp>
        <p:nvSpPr>
          <p:cNvPr id="117" name="Google Shape;117;p1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3360" strike="noStrike">
                <a:solidFill>
                  <a:srgbClr val="0B49CB"/>
                </a:solidFill>
                <a:latin typeface="Arial"/>
                <a:ea typeface="Arial"/>
                <a:cs typeface="Arial"/>
                <a:sym typeface="Arial"/>
              </a:rPr>
              <a:t>Data Collection – SpaceX API</a:t>
            </a:r>
            <a:endParaRPr b="0" sz="3360" strike="noStrike">
              <a:solidFill>
                <a:srgbClr val="000000"/>
              </a:solidFill>
              <a:latin typeface="Arial"/>
              <a:ea typeface="Arial"/>
              <a:cs typeface="Arial"/>
              <a:sym typeface="Arial"/>
            </a:endParaRPr>
          </a:p>
        </p:txBody>
      </p:sp>
      <p:sp>
        <p:nvSpPr>
          <p:cNvPr id="118" name="Google Shape;118;p1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119" name="Google Shape;119;p17"/>
          <p:cNvSpPr/>
          <p:nvPr/>
        </p:nvSpPr>
        <p:spPr>
          <a:xfrm>
            <a:off x="6698500" y="1955125"/>
            <a:ext cx="3953100" cy="5487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request.get call with a static json url</a:t>
            </a:r>
            <a:endParaRPr sz="1000"/>
          </a:p>
        </p:txBody>
      </p:sp>
      <p:sp>
        <p:nvSpPr>
          <p:cNvPr id="120" name="Google Shape;120;p17"/>
          <p:cNvSpPr/>
          <p:nvPr/>
        </p:nvSpPr>
        <p:spPr>
          <a:xfrm>
            <a:off x="6698500" y="2717125"/>
            <a:ext cx="3953100" cy="5487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N</a:t>
            </a:r>
            <a:r>
              <a:rPr lang="en-US" sz="1000"/>
              <a:t>ormalize json data (came with the response) and create a pandas data frame</a:t>
            </a:r>
            <a:endParaRPr sz="1000"/>
          </a:p>
        </p:txBody>
      </p:sp>
      <p:sp>
        <p:nvSpPr>
          <p:cNvPr id="121" name="Google Shape;121;p17"/>
          <p:cNvSpPr/>
          <p:nvPr/>
        </p:nvSpPr>
        <p:spPr>
          <a:xfrm>
            <a:off x="6698500" y="3437100"/>
            <a:ext cx="3953100" cy="680400"/>
          </a:xfrm>
          <a:prstGeom prst="flowChartAlternate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highlight>
                <a:srgbClr val="A4C2F4"/>
              </a:highlight>
            </a:endParaRPr>
          </a:p>
          <a:p>
            <a:pPr indent="0" lvl="0" marL="0" rtl="0" algn="ctr">
              <a:spcBef>
                <a:spcPts val="0"/>
              </a:spcBef>
              <a:spcAft>
                <a:spcPts val="0"/>
              </a:spcAft>
              <a:buNone/>
            </a:pPr>
            <a:r>
              <a:rPr lang="en-US" sz="1000">
                <a:solidFill>
                  <a:schemeClr val="dk1"/>
                </a:solidFill>
                <a:highlight>
                  <a:schemeClr val="lt1"/>
                </a:highlight>
              </a:rPr>
              <a:t>API again to get information about the launches using the IDs given for each launch. using columns </a:t>
            </a:r>
            <a:r>
              <a:rPr lang="en-US" sz="1000">
                <a:solidFill>
                  <a:schemeClr val="dk1"/>
                </a:solidFill>
                <a:highlight>
                  <a:schemeClr val="lt1"/>
                </a:highlight>
                <a:latin typeface="Roboto Mono"/>
                <a:ea typeface="Roboto Mono"/>
                <a:cs typeface="Roboto Mono"/>
                <a:sym typeface="Roboto Mono"/>
              </a:rPr>
              <a:t>rocket</a:t>
            </a:r>
            <a:r>
              <a:rPr lang="en-US" sz="1000">
                <a:solidFill>
                  <a:schemeClr val="dk1"/>
                </a:solidFill>
                <a:highlight>
                  <a:schemeClr val="lt1"/>
                </a:highlight>
              </a:rPr>
              <a:t>, </a:t>
            </a:r>
            <a:r>
              <a:rPr lang="en-US" sz="1000">
                <a:solidFill>
                  <a:schemeClr val="dk1"/>
                </a:solidFill>
                <a:highlight>
                  <a:schemeClr val="lt1"/>
                </a:highlight>
                <a:latin typeface="Roboto Mono"/>
                <a:ea typeface="Roboto Mono"/>
                <a:cs typeface="Roboto Mono"/>
                <a:sym typeface="Roboto Mono"/>
              </a:rPr>
              <a:t>payloads</a:t>
            </a:r>
            <a:r>
              <a:rPr lang="en-US" sz="1000">
                <a:solidFill>
                  <a:schemeClr val="dk1"/>
                </a:solidFill>
                <a:highlight>
                  <a:schemeClr val="lt1"/>
                </a:highlight>
              </a:rPr>
              <a:t>, </a:t>
            </a:r>
            <a:r>
              <a:rPr lang="en-US" sz="1000">
                <a:solidFill>
                  <a:schemeClr val="dk1"/>
                </a:solidFill>
                <a:highlight>
                  <a:schemeClr val="lt1"/>
                </a:highlight>
                <a:latin typeface="Roboto Mono"/>
                <a:ea typeface="Roboto Mono"/>
                <a:cs typeface="Roboto Mono"/>
                <a:sym typeface="Roboto Mono"/>
              </a:rPr>
              <a:t>launchpad</a:t>
            </a:r>
            <a:r>
              <a:rPr lang="en-US" sz="1000">
                <a:solidFill>
                  <a:schemeClr val="dk1"/>
                </a:solidFill>
                <a:highlight>
                  <a:schemeClr val="lt1"/>
                </a:highlight>
              </a:rPr>
              <a:t>, and </a:t>
            </a:r>
            <a:r>
              <a:rPr lang="en-US" sz="1000">
                <a:solidFill>
                  <a:schemeClr val="dk1"/>
                </a:solidFill>
                <a:latin typeface="Roboto Mono"/>
                <a:ea typeface="Roboto Mono"/>
                <a:cs typeface="Roboto Mono"/>
                <a:sym typeface="Roboto Mono"/>
              </a:rPr>
              <a:t>cores</a:t>
            </a:r>
            <a:endParaRPr sz="1000">
              <a:solidFill>
                <a:schemeClr val="dk1"/>
              </a:solidFill>
            </a:endParaRPr>
          </a:p>
        </p:txBody>
      </p:sp>
      <p:sp>
        <p:nvSpPr>
          <p:cNvPr id="122" name="Google Shape;122;p17"/>
          <p:cNvSpPr/>
          <p:nvPr/>
        </p:nvSpPr>
        <p:spPr>
          <a:xfrm>
            <a:off x="6698500" y="4309475"/>
            <a:ext cx="3953100" cy="7980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lang="en-US" sz="1000"/>
              <a:t>Call getBoosterVersion</a:t>
            </a:r>
            <a:endParaRPr sz="1000"/>
          </a:p>
          <a:p>
            <a:pPr indent="0" lvl="0" marL="0" rtl="0" algn="ctr">
              <a:spcBef>
                <a:spcPts val="0"/>
              </a:spcBef>
              <a:spcAft>
                <a:spcPts val="0"/>
              </a:spcAft>
              <a:buNone/>
            </a:pPr>
            <a:r>
              <a:rPr lang="en-US" sz="1000"/>
              <a:t>Call getLaunchSite</a:t>
            </a:r>
            <a:endParaRPr sz="1000"/>
          </a:p>
          <a:p>
            <a:pPr indent="0" lvl="0" marL="0" rtl="0" algn="ctr">
              <a:spcBef>
                <a:spcPts val="0"/>
              </a:spcBef>
              <a:spcAft>
                <a:spcPts val="0"/>
              </a:spcAft>
              <a:buNone/>
            </a:pPr>
            <a:r>
              <a:rPr lang="en-US" sz="1000"/>
              <a:t>Call getPayloadData</a:t>
            </a:r>
            <a:endParaRPr sz="1000"/>
          </a:p>
          <a:p>
            <a:pPr indent="0" lvl="0" marL="0" rtl="0" algn="ctr">
              <a:spcBef>
                <a:spcPts val="0"/>
              </a:spcBef>
              <a:spcAft>
                <a:spcPts val="0"/>
              </a:spcAft>
              <a:buNone/>
            </a:pPr>
            <a:r>
              <a:rPr lang="en-US" sz="1000"/>
              <a:t>Call getCoreData </a:t>
            </a:r>
            <a:endParaRPr sz="1000"/>
          </a:p>
          <a:p>
            <a:pPr indent="0" lvl="0" marL="0" rtl="0" algn="ctr">
              <a:spcBef>
                <a:spcPts val="0"/>
              </a:spcBef>
              <a:spcAft>
                <a:spcPts val="0"/>
              </a:spcAft>
              <a:buNone/>
            </a:pPr>
            <a:r>
              <a:t/>
            </a:r>
            <a:endParaRPr sz="1000"/>
          </a:p>
        </p:txBody>
      </p:sp>
      <p:sp>
        <p:nvSpPr>
          <p:cNvPr id="123" name="Google Shape;123;p17"/>
          <p:cNvSpPr/>
          <p:nvPr/>
        </p:nvSpPr>
        <p:spPr>
          <a:xfrm>
            <a:off x="6698500" y="5292375"/>
            <a:ext cx="3953100" cy="5487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endParaRPr>
          </a:p>
          <a:p>
            <a:pPr indent="0" lvl="0" marL="0" rtl="0" algn="ctr">
              <a:spcBef>
                <a:spcPts val="0"/>
              </a:spcBef>
              <a:spcAft>
                <a:spcPts val="0"/>
              </a:spcAft>
              <a:buNone/>
            </a:pPr>
            <a:r>
              <a:rPr lang="en-US" sz="1000">
                <a:solidFill>
                  <a:schemeClr val="dk1"/>
                </a:solidFill>
              </a:rPr>
              <a:t>C</a:t>
            </a:r>
            <a:r>
              <a:rPr lang="en-US" sz="1000">
                <a:solidFill>
                  <a:schemeClr val="dk1"/>
                </a:solidFill>
              </a:rPr>
              <a:t>onstruct the lauch_dict dictionary</a:t>
            </a:r>
            <a:endParaRPr sz="1000">
              <a:solidFill>
                <a:schemeClr val="dk1"/>
              </a:solidFill>
            </a:endParaRPr>
          </a:p>
          <a:p>
            <a:pPr indent="0" lvl="0" marL="0" rtl="0" algn="ctr">
              <a:spcBef>
                <a:spcPts val="0"/>
              </a:spcBef>
              <a:spcAft>
                <a:spcPts val="0"/>
              </a:spcAft>
              <a:buClr>
                <a:schemeClr val="dk1"/>
              </a:buClr>
              <a:buSzPts val="1100"/>
              <a:buFont typeface="Arial"/>
              <a:buNone/>
            </a:pPr>
            <a:r>
              <a:rPr lang="en-US" sz="1000">
                <a:solidFill>
                  <a:schemeClr val="dk1"/>
                </a:solidFill>
              </a:rPr>
              <a:t>Create a launch_data dataframe from launch_dict </a:t>
            </a:r>
            <a:br>
              <a:rPr lang="en-US" sz="1000">
                <a:solidFill>
                  <a:schemeClr val="dk1"/>
                </a:solidFill>
              </a:rPr>
            </a:b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